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 id="271" r:id="rId16"/>
    <p:sldId id="272" r:id="rId17"/>
    <p:sldId id="304" r:id="rId18"/>
    <p:sldId id="305" r:id="rId19"/>
    <p:sldId id="273" r:id="rId20"/>
    <p:sldId id="274" r:id="rId21"/>
    <p:sldId id="303" r:id="rId22"/>
    <p:sldId id="275" r:id="rId23"/>
    <p:sldId id="276" r:id="rId24"/>
    <p:sldId id="292" r:id="rId25"/>
    <p:sldId id="277" r:id="rId26"/>
    <p:sldId id="291" r:id="rId27"/>
    <p:sldId id="278" r:id="rId28"/>
    <p:sldId id="288" r:id="rId29"/>
    <p:sldId id="289" r:id="rId30"/>
    <p:sldId id="290" r:id="rId31"/>
    <p:sldId id="293" r:id="rId32"/>
    <p:sldId id="279" r:id="rId33"/>
    <p:sldId id="280" r:id="rId34"/>
    <p:sldId id="294" r:id="rId35"/>
    <p:sldId id="295" r:id="rId36"/>
    <p:sldId id="281" r:id="rId37"/>
    <p:sldId id="283" r:id="rId38"/>
    <p:sldId id="282" r:id="rId39"/>
    <p:sldId id="296" r:id="rId40"/>
    <p:sldId id="297" r:id="rId41"/>
    <p:sldId id="298" r:id="rId42"/>
    <p:sldId id="299" r:id="rId43"/>
    <p:sldId id="284" r:id="rId44"/>
    <p:sldId id="285" r:id="rId45"/>
    <p:sldId id="300" r:id="rId46"/>
    <p:sldId id="301" r:id="rId47"/>
    <p:sldId id="302" r:id="rId48"/>
    <p:sldId id="286" r:id="rId49"/>
    <p:sldId id="287" r:id="rId50"/>
    <p:sldId id="30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31287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281106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2945207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485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160913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5287FF-01B8-406A-AA98-554749CA16D5}" type="datetimeFigureOut">
              <a:rPr lang="en-IN" smtClean="0"/>
              <a:t>11-09-2023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127922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5287FF-01B8-406A-AA98-554749CA16D5}" type="datetimeFigureOut">
              <a:rPr lang="en-IN" smtClean="0"/>
              <a:t>11-09-2023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4248973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4252678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1554707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242238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86954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5287FF-01B8-406A-AA98-554749CA16D5}" type="datetimeFigureOut">
              <a:rPr lang="en-IN" smtClean="0"/>
              <a:t>11-09-2023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167631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300545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5287FF-01B8-406A-AA98-554749CA16D5}" type="datetimeFigureOut">
              <a:rPr lang="en-IN" smtClean="0"/>
              <a:t>11-09-2023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87813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5287FF-01B8-406A-AA98-554749CA16D5}" type="datetimeFigureOut">
              <a:rPr lang="en-IN" smtClean="0"/>
              <a:t>11-09-2023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373452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95287FF-01B8-406A-AA98-554749CA16D5}" type="datetimeFigureOut">
              <a:rPr lang="en-IN" smtClean="0"/>
              <a:t>11-09-2023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201882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380664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287FF-01B8-406A-AA98-554749CA16D5}" type="datetimeFigureOut">
              <a:rPr lang="en-IN" smtClean="0"/>
              <a:t>11-09-2023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06A3D1-CA1A-44A1-BF4A-BC7657F7F54D}" type="slidenum">
              <a:rPr lang="en-IN" smtClean="0"/>
              <a:t>‹#›</a:t>
            </a:fld>
            <a:endParaRPr lang="en-IN"/>
          </a:p>
        </p:txBody>
      </p:sp>
    </p:spTree>
    <p:extLst>
      <p:ext uri="{BB962C8B-B14F-4D97-AF65-F5344CB8AC3E}">
        <p14:creationId xmlns:p14="http://schemas.microsoft.com/office/powerpoint/2010/main" val="4014940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95287FF-01B8-406A-AA98-554749CA16D5}" type="datetimeFigureOut">
              <a:rPr lang="en-IN" smtClean="0"/>
              <a:t>11-09-2023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206A3D1-CA1A-44A1-BF4A-BC7657F7F54D}" type="slidenum">
              <a:rPr lang="en-IN" smtClean="0"/>
              <a:t>‹#›</a:t>
            </a:fld>
            <a:endParaRPr lang="en-IN"/>
          </a:p>
        </p:txBody>
      </p:sp>
    </p:spTree>
    <p:extLst>
      <p:ext uri="{BB962C8B-B14F-4D97-AF65-F5344CB8AC3E}">
        <p14:creationId xmlns:p14="http://schemas.microsoft.com/office/powerpoint/2010/main" val="8915528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www.thoughts-on-java.org/"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5DE1-93CE-B808-590A-394A2418758D}"/>
              </a:ext>
            </a:extLst>
          </p:cNvPr>
          <p:cNvSpPr>
            <a:spLocks noGrp="1"/>
          </p:cNvSpPr>
          <p:nvPr>
            <p:ph type="ctrTitle"/>
          </p:nvPr>
        </p:nvSpPr>
        <p:spPr>
          <a:xfrm>
            <a:off x="1440181" y="1170964"/>
            <a:ext cx="8825658" cy="3329581"/>
          </a:xfrm>
        </p:spPr>
        <p:txBody>
          <a:bodyPr>
            <a:normAutofit fontScale="90000"/>
          </a:bodyPr>
          <a:lstStyle/>
          <a:p>
            <a:r>
              <a:rPr lang="en-US" sz="8000" dirty="0">
                <a:latin typeface="Calibri Light" panose="020F0302020204030204" pitchFamily="34" charset="0"/>
                <a:ea typeface="Calibri Light" panose="020F0302020204030204" pitchFamily="34" charset="0"/>
                <a:cs typeface="Calibri Light" panose="020F0302020204030204" pitchFamily="34" charset="0"/>
              </a:rPr>
              <a:t>House Keeper Scheduling System</a:t>
            </a:r>
            <a:endParaRPr lang="en-IN" sz="80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72007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3988-9492-C382-194C-BB146AE087C8}"/>
              </a:ext>
            </a:extLst>
          </p:cNvPr>
          <p:cNvSpPr>
            <a:spLocks noGrp="1"/>
          </p:cNvSpPr>
          <p:nvPr>
            <p:ph type="title"/>
          </p:nvPr>
        </p:nvSpPr>
        <p:spPr>
          <a:xfrm>
            <a:off x="813107" y="0"/>
            <a:ext cx="10364451" cy="1596177"/>
          </a:xfrm>
        </p:spPr>
        <p:txBody>
          <a:bodyPr/>
          <a:lstStyle/>
          <a:p>
            <a:r>
              <a:rPr lang="en-US" dirty="0"/>
              <a:t>Spring cloud config:</a:t>
            </a:r>
            <a:endParaRPr lang="en-IN" dirty="0"/>
          </a:p>
        </p:txBody>
      </p:sp>
      <p:sp>
        <p:nvSpPr>
          <p:cNvPr id="3" name="Content Placeholder 2">
            <a:extLst>
              <a:ext uri="{FF2B5EF4-FFF2-40B4-BE49-F238E27FC236}">
                <a16:creationId xmlns:a16="http://schemas.microsoft.com/office/drawing/2014/main" id="{48EE1E4C-564F-8C73-2542-F5A5E07B9CE9}"/>
              </a:ext>
            </a:extLst>
          </p:cNvPr>
          <p:cNvSpPr>
            <a:spLocks noGrp="1"/>
          </p:cNvSpPr>
          <p:nvPr>
            <p:ph idx="1"/>
          </p:nvPr>
        </p:nvSpPr>
        <p:spPr>
          <a:xfrm>
            <a:off x="813106" y="1469470"/>
            <a:ext cx="10364452" cy="5388530"/>
          </a:xfrm>
        </p:spPr>
        <p:txBody>
          <a:bodyPr>
            <a:noAutofit/>
          </a:bodyPr>
          <a:lstStyle/>
          <a:p>
            <a:pPr marL="285750" indent="-285750">
              <a:lnSpc>
                <a:spcPct val="150000"/>
              </a:lnSpc>
              <a:buFont typeface="Wingdings" panose="05000000000000000000" pitchFamily="2" charset="2"/>
              <a:buChar char="§"/>
            </a:pPr>
            <a:r>
              <a:rPr lang="en-IN" dirty="0"/>
              <a:t>Spring Cloud Config provides server and client-side support for externalized configuration in a distributed system. With the Config Server you have a central place to manage external properties for applications across all environments.</a:t>
            </a:r>
          </a:p>
          <a:p>
            <a:pPr marL="285750" indent="-285750">
              <a:lnSpc>
                <a:spcPct val="150000"/>
              </a:lnSpc>
              <a:buFont typeface="Wingdings" panose="05000000000000000000" pitchFamily="2" charset="2"/>
              <a:buChar char="§"/>
            </a:pPr>
            <a:r>
              <a:rPr lang="en-IN" dirty="0"/>
              <a:t>The concepts on both client and server map identically to the Spring Environment and Property Source abstractions, so they fit very well with Spring applications, but can be used with any application running in any language.</a:t>
            </a:r>
          </a:p>
          <a:p>
            <a:pPr marL="285750" indent="-285750">
              <a:lnSpc>
                <a:spcPct val="150000"/>
              </a:lnSpc>
              <a:buFont typeface="Wingdings" panose="05000000000000000000" pitchFamily="2" charset="2"/>
              <a:buChar char="§"/>
            </a:pPr>
            <a:r>
              <a:rPr lang="en-IN" dirty="0"/>
              <a:t>As an application moves through the deployment pipeline from dev to test and into production you can manage the configuration between those environments and be certain that applications have everything they need to run when they migrate.</a:t>
            </a:r>
          </a:p>
          <a:p>
            <a:endParaRPr lang="en-IN" dirty="0"/>
          </a:p>
        </p:txBody>
      </p:sp>
    </p:spTree>
    <p:extLst>
      <p:ext uri="{BB962C8B-B14F-4D97-AF65-F5344CB8AC3E}">
        <p14:creationId xmlns:p14="http://schemas.microsoft.com/office/powerpoint/2010/main" val="98888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FDDAF1-86BD-4C6C-93FD-51D47AD36DE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4373"/>
          <a:stretch/>
        </p:blipFill>
        <p:spPr>
          <a:xfrm>
            <a:off x="1147732" y="713065"/>
            <a:ext cx="9896535" cy="5276674"/>
          </a:xfrm>
        </p:spPr>
      </p:pic>
    </p:spTree>
    <p:extLst>
      <p:ext uri="{BB962C8B-B14F-4D97-AF65-F5344CB8AC3E}">
        <p14:creationId xmlns:p14="http://schemas.microsoft.com/office/powerpoint/2010/main" val="353679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B7F5-6A44-E799-4D5F-85DAB372388B}"/>
              </a:ext>
            </a:extLst>
          </p:cNvPr>
          <p:cNvSpPr>
            <a:spLocks noGrp="1"/>
          </p:cNvSpPr>
          <p:nvPr>
            <p:ph type="title"/>
          </p:nvPr>
        </p:nvSpPr>
        <p:spPr/>
        <p:txBody>
          <a:bodyPr/>
          <a:lstStyle/>
          <a:p>
            <a:r>
              <a:rPr lang="en-US" dirty="0"/>
              <a:t>Eureka:</a:t>
            </a:r>
            <a:endParaRPr lang="en-IN" dirty="0"/>
          </a:p>
        </p:txBody>
      </p:sp>
      <p:sp>
        <p:nvSpPr>
          <p:cNvPr id="3" name="Content Placeholder 2">
            <a:extLst>
              <a:ext uri="{FF2B5EF4-FFF2-40B4-BE49-F238E27FC236}">
                <a16:creationId xmlns:a16="http://schemas.microsoft.com/office/drawing/2014/main" id="{A6846D0B-E1D1-4957-CEFD-ADD8F56C7B45}"/>
              </a:ext>
            </a:extLst>
          </p:cNvPr>
          <p:cNvSpPr>
            <a:spLocks noGrp="1"/>
          </p:cNvSpPr>
          <p:nvPr>
            <p:ph idx="1"/>
          </p:nvPr>
        </p:nvSpPr>
        <p:spPr/>
        <p:txBody>
          <a:bodyPr/>
          <a:lstStyle/>
          <a:p>
            <a:r>
              <a:rPr lang="en-IN" sz="2200" dirty="0"/>
              <a:t>Eureka is a REST (Representational State Transfer) based service that is primarily used in the AWS cloud for locating services for the purpose of load balancing and failover of middle-tier servers.</a:t>
            </a:r>
          </a:p>
          <a:p>
            <a:endParaRPr lang="en-IN" dirty="0"/>
          </a:p>
        </p:txBody>
      </p:sp>
    </p:spTree>
    <p:extLst>
      <p:ext uri="{BB962C8B-B14F-4D97-AF65-F5344CB8AC3E}">
        <p14:creationId xmlns:p14="http://schemas.microsoft.com/office/powerpoint/2010/main" val="230854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7BE041-2841-475A-9D54-A7FCA5CB0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53" y="647001"/>
            <a:ext cx="9641747" cy="5275627"/>
          </a:xfrm>
          <a:prstGeom prst="rect">
            <a:avLst/>
          </a:prstGeom>
        </p:spPr>
      </p:pic>
    </p:spTree>
    <p:extLst>
      <p:ext uri="{BB962C8B-B14F-4D97-AF65-F5344CB8AC3E}">
        <p14:creationId xmlns:p14="http://schemas.microsoft.com/office/powerpoint/2010/main" val="191018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C978-9298-5648-A82D-C21F28D8738E}"/>
              </a:ext>
            </a:extLst>
          </p:cNvPr>
          <p:cNvSpPr>
            <a:spLocks noGrp="1"/>
          </p:cNvSpPr>
          <p:nvPr>
            <p:ph type="title"/>
          </p:nvPr>
        </p:nvSpPr>
        <p:spPr>
          <a:xfrm>
            <a:off x="913774" y="0"/>
            <a:ext cx="10364451" cy="1596177"/>
          </a:xfrm>
        </p:spPr>
        <p:txBody>
          <a:bodyPr/>
          <a:lstStyle/>
          <a:p>
            <a:r>
              <a:rPr lang="en-US" dirty="0"/>
              <a:t>Feign Client</a:t>
            </a:r>
            <a:endParaRPr lang="en-IN" dirty="0"/>
          </a:p>
        </p:txBody>
      </p:sp>
      <p:sp>
        <p:nvSpPr>
          <p:cNvPr id="3" name="Content Placeholder 2">
            <a:extLst>
              <a:ext uri="{FF2B5EF4-FFF2-40B4-BE49-F238E27FC236}">
                <a16:creationId xmlns:a16="http://schemas.microsoft.com/office/drawing/2014/main" id="{3E6CA9C8-8E36-AB4B-B503-DBEF8DE03A0F}"/>
              </a:ext>
            </a:extLst>
          </p:cNvPr>
          <p:cNvSpPr>
            <a:spLocks noGrp="1"/>
          </p:cNvSpPr>
          <p:nvPr>
            <p:ph idx="1"/>
          </p:nvPr>
        </p:nvSpPr>
        <p:spPr>
          <a:xfrm>
            <a:off x="913775" y="1325461"/>
            <a:ext cx="10364452" cy="5293453"/>
          </a:xfrm>
        </p:spPr>
        <p:txBody>
          <a:bodyPr>
            <a:normAutofit fontScale="40000" lnSpcReduction="20000"/>
          </a:bodyPr>
          <a:lstStyle/>
          <a:p>
            <a:pPr marL="285750" indent="-285750" algn="just">
              <a:buFont typeface="Wingdings" panose="05000000000000000000" pitchFamily="2" charset="2"/>
              <a:buChar char="§"/>
            </a:pPr>
            <a:r>
              <a:rPr lang="en-IN" sz="4600" dirty="0"/>
              <a:t> </a:t>
            </a:r>
            <a:r>
              <a:rPr lang="en-IN" sz="5000" dirty="0"/>
              <a:t>Declarative REST Client </a:t>
            </a:r>
          </a:p>
          <a:p>
            <a:pPr marL="285750" indent="-285750" algn="just">
              <a:buFont typeface="Wingdings" panose="05000000000000000000" pitchFamily="2" charset="2"/>
              <a:buChar char="§"/>
            </a:pPr>
            <a:r>
              <a:rPr lang="en-IN" sz="5000" dirty="0"/>
              <a:t> Integrates with  Resilience4J= Circuit Breaker</a:t>
            </a:r>
          </a:p>
          <a:p>
            <a:pPr marL="285750" indent="-285750" algn="just">
              <a:buFont typeface="Wingdings" panose="05000000000000000000" pitchFamily="2" charset="2"/>
              <a:buChar char="§"/>
            </a:pPr>
            <a:r>
              <a:rPr lang="en-IN" sz="5000" dirty="0"/>
              <a:t> Eureka = Service Discovery</a:t>
            </a:r>
          </a:p>
          <a:p>
            <a:pPr marL="285750" indent="-285750" algn="just">
              <a:buFont typeface="Wingdings" panose="05000000000000000000" pitchFamily="2" charset="2"/>
              <a:buChar char="§"/>
            </a:pPr>
            <a:r>
              <a:rPr lang="en-IN" sz="5000" dirty="0"/>
              <a:t>Feign Clients </a:t>
            </a:r>
          </a:p>
          <a:p>
            <a:pPr marL="285750" indent="-285750" algn="just">
              <a:buFont typeface="Wingdings" panose="05000000000000000000" pitchFamily="2" charset="2"/>
              <a:buChar char="§"/>
            </a:pPr>
            <a:r>
              <a:rPr lang="en-IN" sz="5000" dirty="0"/>
              <a:t> Spring Cloud Starter </a:t>
            </a:r>
          </a:p>
          <a:p>
            <a:pPr marL="285750" indent="-285750" algn="just">
              <a:buFont typeface="Wingdings" panose="05000000000000000000" pitchFamily="2" charset="2"/>
              <a:buChar char="§"/>
            </a:pPr>
            <a:r>
              <a:rPr lang="en-IN" sz="5000" dirty="0"/>
              <a:t> spring-cloud-starter-</a:t>
            </a:r>
            <a:r>
              <a:rPr lang="en-IN" sz="5000" dirty="0" err="1"/>
              <a:t>openfeign</a:t>
            </a:r>
            <a:r>
              <a:rPr lang="en-IN" sz="5000" dirty="0"/>
              <a:t> </a:t>
            </a:r>
            <a:r>
              <a:rPr lang="en-IN" sz="5000" dirty="0">
                <a:hlinkClick r:id="rId2"/>
              </a:rPr>
              <a:t>www.thoughts-on-java.org</a:t>
            </a:r>
            <a:endParaRPr lang="en-IN" sz="5000" dirty="0"/>
          </a:p>
          <a:p>
            <a:pPr marL="285750" indent="-285750" algn="just">
              <a:buFont typeface="Wingdings" panose="05000000000000000000" pitchFamily="2" charset="2"/>
              <a:buChar char="§"/>
            </a:pPr>
            <a:r>
              <a:rPr lang="en-IN" sz="5000" dirty="0"/>
              <a:t> Feign Clients</a:t>
            </a:r>
          </a:p>
          <a:p>
            <a:pPr marL="285750" indent="-285750" algn="just">
              <a:buFont typeface="Wingdings" panose="05000000000000000000" pitchFamily="2" charset="2"/>
              <a:buChar char="§"/>
            </a:pPr>
            <a:r>
              <a:rPr lang="en-IN" sz="5000" dirty="0"/>
              <a:t> @EnableFeignClient on configuration class </a:t>
            </a:r>
          </a:p>
          <a:p>
            <a:pPr marL="285750" indent="-285750" algn="just">
              <a:buFont typeface="Wingdings" panose="05000000000000000000" pitchFamily="2" charset="2"/>
              <a:buChar char="§"/>
            </a:pPr>
            <a:r>
              <a:rPr lang="en-IN" sz="5000" dirty="0"/>
              <a:t> @FeignClient annotation on interface</a:t>
            </a:r>
          </a:p>
          <a:p>
            <a:pPr marL="285750" indent="-285750" algn="just">
              <a:buFont typeface="Wingdings" panose="05000000000000000000" pitchFamily="2" charset="2"/>
              <a:buChar char="§"/>
            </a:pPr>
            <a:r>
              <a:rPr lang="en-IN" sz="5000" dirty="0"/>
              <a:t> Resilience4J fallback </a:t>
            </a:r>
          </a:p>
          <a:p>
            <a:pPr marL="285750" indent="-285750" algn="just">
              <a:buFont typeface="Wingdings" panose="05000000000000000000" pitchFamily="2" charset="2"/>
              <a:buChar char="§"/>
            </a:pPr>
            <a:r>
              <a:rPr lang="en-IN" sz="5000" dirty="0" err="1"/>
              <a:t>feign.circuitbreaker.enabled</a:t>
            </a:r>
            <a:r>
              <a:rPr lang="en-IN" sz="5000" dirty="0"/>
              <a:t>=true </a:t>
            </a:r>
          </a:p>
          <a:p>
            <a:pPr marL="285750" indent="-285750" algn="just">
              <a:buFont typeface="Wingdings" panose="05000000000000000000" pitchFamily="2" charset="2"/>
              <a:buChar char="§"/>
            </a:pPr>
            <a:r>
              <a:rPr lang="en-IN" sz="5000" dirty="0"/>
              <a:t>Class implements fallback methods </a:t>
            </a:r>
          </a:p>
          <a:p>
            <a:endParaRPr lang="en-IN" dirty="0"/>
          </a:p>
        </p:txBody>
      </p:sp>
    </p:spTree>
    <p:extLst>
      <p:ext uri="{BB962C8B-B14F-4D97-AF65-F5344CB8AC3E}">
        <p14:creationId xmlns:p14="http://schemas.microsoft.com/office/powerpoint/2010/main" val="318431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13CD-DF2D-7756-8194-3DAF20766760}"/>
              </a:ext>
            </a:extLst>
          </p:cNvPr>
          <p:cNvSpPr>
            <a:spLocks noGrp="1"/>
          </p:cNvSpPr>
          <p:nvPr>
            <p:ph type="title"/>
          </p:nvPr>
        </p:nvSpPr>
        <p:spPr>
          <a:xfrm>
            <a:off x="829886" y="0"/>
            <a:ext cx="10364451" cy="1596177"/>
          </a:xfrm>
        </p:spPr>
        <p:txBody>
          <a:bodyPr/>
          <a:lstStyle/>
          <a:p>
            <a:r>
              <a:rPr lang="en-US" dirty="0"/>
              <a:t>Circuit breaker:</a:t>
            </a:r>
            <a:endParaRPr lang="en-IN" dirty="0"/>
          </a:p>
        </p:txBody>
      </p:sp>
      <p:sp>
        <p:nvSpPr>
          <p:cNvPr id="3" name="Content Placeholder 2">
            <a:extLst>
              <a:ext uri="{FF2B5EF4-FFF2-40B4-BE49-F238E27FC236}">
                <a16:creationId xmlns:a16="http://schemas.microsoft.com/office/drawing/2014/main" id="{4886466B-BCEB-BF7A-94DC-BF87CD78E930}"/>
              </a:ext>
            </a:extLst>
          </p:cNvPr>
          <p:cNvSpPr>
            <a:spLocks noGrp="1"/>
          </p:cNvSpPr>
          <p:nvPr>
            <p:ph idx="1"/>
          </p:nvPr>
        </p:nvSpPr>
        <p:spPr>
          <a:xfrm>
            <a:off x="913775" y="1954635"/>
            <a:ext cx="10364452" cy="4513277"/>
          </a:xfrm>
        </p:spPr>
        <p:txBody>
          <a:bodyPr>
            <a:normAutofit fontScale="92500" lnSpcReduction="20000"/>
          </a:bodyPr>
          <a:lstStyle/>
          <a:p>
            <a:pPr marL="285750" indent="-285750">
              <a:buFont typeface="Wingdings" panose="05000000000000000000" pitchFamily="2" charset="2"/>
              <a:buChar char="§"/>
            </a:pPr>
            <a:r>
              <a:rPr lang="en-IN" sz="2500" dirty="0"/>
              <a:t>Protects from cascading failures</a:t>
            </a:r>
          </a:p>
          <a:p>
            <a:pPr marL="285750" indent="-285750">
              <a:buFont typeface="Wingdings" panose="05000000000000000000" pitchFamily="2" charset="2"/>
              <a:buChar char="§"/>
            </a:pPr>
            <a:r>
              <a:rPr lang="en-IN" sz="2500" dirty="0"/>
              <a:t>Fallback</a:t>
            </a:r>
          </a:p>
          <a:p>
            <a:pPr marL="285750" indent="-285750">
              <a:buFont typeface="Wingdings" panose="05000000000000000000" pitchFamily="2" charset="2"/>
              <a:buChar char="§"/>
            </a:pPr>
            <a:r>
              <a:rPr lang="en-IN" sz="2500" dirty="0"/>
              <a:t>Pluggable</a:t>
            </a:r>
          </a:p>
          <a:p>
            <a:pPr marL="285750" indent="-285750">
              <a:buFont typeface="Wingdings" panose="05000000000000000000" pitchFamily="2" charset="2"/>
              <a:buChar char="§"/>
            </a:pPr>
            <a:r>
              <a:rPr lang="en-IN" sz="2500" dirty="0"/>
              <a:t>Resilience4j</a:t>
            </a:r>
          </a:p>
          <a:p>
            <a:pPr marL="285750" indent="-285750">
              <a:buFont typeface="Wingdings" panose="05000000000000000000" pitchFamily="2" charset="2"/>
              <a:buChar char="§"/>
            </a:pPr>
            <a:r>
              <a:rPr lang="en-IN" sz="2500" dirty="0"/>
              <a:t>Failure threshold exceeded</a:t>
            </a:r>
          </a:p>
          <a:p>
            <a:pPr marL="285750" indent="-285750">
              <a:buFont typeface="Wingdings" panose="05000000000000000000" pitchFamily="2" charset="2"/>
              <a:buChar char="§"/>
            </a:pPr>
            <a:r>
              <a:rPr lang="en-IN" sz="2500" dirty="0"/>
              <a:t>Spring Retry</a:t>
            </a:r>
          </a:p>
          <a:p>
            <a:pPr marL="285750" indent="-285750">
              <a:buFont typeface="Wingdings" panose="05000000000000000000" pitchFamily="2" charset="2"/>
              <a:buChar char="§"/>
            </a:pPr>
            <a:r>
              <a:rPr lang="en-IN" sz="2500" dirty="0"/>
              <a:t>Spring Cloud Alibaba (Sentinel)</a:t>
            </a:r>
          </a:p>
          <a:p>
            <a:pPr marL="285750" indent="-285750">
              <a:buFont typeface="Wingdings" panose="05000000000000000000" pitchFamily="2" charset="2"/>
              <a:buChar char="§"/>
            </a:pPr>
            <a:r>
              <a:rPr lang="en-IN" sz="2500" dirty="0"/>
              <a:t>Pluggable Algorithm</a:t>
            </a:r>
          </a:p>
          <a:p>
            <a:pPr marL="285750" indent="-285750">
              <a:buFont typeface="Wingdings" panose="05000000000000000000" pitchFamily="2" charset="2"/>
              <a:buChar char="§"/>
            </a:pPr>
            <a:r>
              <a:rPr lang="en-IN" sz="2500" dirty="0"/>
              <a:t>Reactive support</a:t>
            </a:r>
          </a:p>
          <a:p>
            <a:endParaRPr lang="en-IN" dirty="0"/>
          </a:p>
        </p:txBody>
      </p:sp>
      <p:pic>
        <p:nvPicPr>
          <p:cNvPr id="4" name="Picture 3">
            <a:extLst>
              <a:ext uri="{FF2B5EF4-FFF2-40B4-BE49-F238E27FC236}">
                <a16:creationId xmlns:a16="http://schemas.microsoft.com/office/drawing/2014/main" id="{0EFD13B0-EF6A-6E69-6498-3AA6859BFB12}"/>
              </a:ext>
            </a:extLst>
          </p:cNvPr>
          <p:cNvPicPr>
            <a:picLocks noChangeAspect="1"/>
          </p:cNvPicPr>
          <p:nvPr/>
        </p:nvPicPr>
        <p:blipFill rotWithShape="1">
          <a:blip r:embed="rId2"/>
          <a:srcRect l="62187" t="15278" r="3203" b="12361"/>
          <a:stretch/>
        </p:blipFill>
        <p:spPr>
          <a:xfrm>
            <a:off x="7301682" y="1825625"/>
            <a:ext cx="3164682" cy="3721893"/>
          </a:xfrm>
          <a:prstGeom prst="rect">
            <a:avLst/>
          </a:prstGeom>
        </p:spPr>
      </p:pic>
    </p:spTree>
    <p:extLst>
      <p:ext uri="{BB962C8B-B14F-4D97-AF65-F5344CB8AC3E}">
        <p14:creationId xmlns:p14="http://schemas.microsoft.com/office/powerpoint/2010/main" val="2602909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7C46-7DDD-3EC7-38DC-EA90738F7825}"/>
              </a:ext>
            </a:extLst>
          </p:cNvPr>
          <p:cNvSpPr>
            <a:spLocks noGrp="1"/>
          </p:cNvSpPr>
          <p:nvPr>
            <p:ph type="title"/>
          </p:nvPr>
        </p:nvSpPr>
        <p:spPr/>
        <p:txBody>
          <a:bodyPr/>
          <a:lstStyle/>
          <a:p>
            <a:pPr algn="l"/>
            <a:r>
              <a:rPr lang="en-US" dirty="0"/>
              <a:t>					Retry</a:t>
            </a:r>
            <a:endParaRPr lang="en-IN" dirty="0"/>
          </a:p>
        </p:txBody>
      </p:sp>
      <p:sp>
        <p:nvSpPr>
          <p:cNvPr id="3" name="Content Placeholder 2">
            <a:extLst>
              <a:ext uri="{FF2B5EF4-FFF2-40B4-BE49-F238E27FC236}">
                <a16:creationId xmlns:a16="http://schemas.microsoft.com/office/drawing/2014/main" id="{2BE2F82B-A93D-6153-7799-FBB529CC195D}"/>
              </a:ext>
            </a:extLst>
          </p:cNvPr>
          <p:cNvSpPr>
            <a:spLocks noGrp="1"/>
          </p:cNvSpPr>
          <p:nvPr>
            <p:ph idx="1"/>
          </p:nvPr>
        </p:nvSpPr>
        <p:spPr/>
        <p:txBody>
          <a:bodyPr>
            <a:normAutofit/>
          </a:bodyPr>
          <a:lstStyle/>
          <a:p>
            <a:r>
              <a:rPr lang="en-US" sz="2200" b="0" i="0" dirty="0">
                <a:effectLst/>
              </a:rPr>
              <a:t>A "retry" function is typically used in programming to handle situations where an operation might fail temporarily, such as when making network requests or interacting with external services.</a:t>
            </a:r>
          </a:p>
          <a:p>
            <a:endParaRPr lang="en-US" sz="2200" dirty="0"/>
          </a:p>
          <a:p>
            <a:r>
              <a:rPr lang="en-US" sz="2200" b="0" i="0" dirty="0">
                <a:effectLst/>
              </a:rPr>
              <a:t> It allows you to attempt the operation multiple times until it succeeds or reaches a maximum number of retry attempts.</a:t>
            </a:r>
            <a:endParaRPr lang="en-IN" sz="2200" dirty="0"/>
          </a:p>
        </p:txBody>
      </p:sp>
    </p:spTree>
    <p:extLst>
      <p:ext uri="{BB962C8B-B14F-4D97-AF65-F5344CB8AC3E}">
        <p14:creationId xmlns:p14="http://schemas.microsoft.com/office/powerpoint/2010/main" val="111715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02A7CB-3B39-4652-810C-43216D9C519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55392" y="645953"/>
            <a:ext cx="9576940" cy="5301841"/>
          </a:xfrm>
        </p:spPr>
      </p:pic>
    </p:spTree>
    <p:extLst>
      <p:ext uri="{BB962C8B-B14F-4D97-AF65-F5344CB8AC3E}">
        <p14:creationId xmlns:p14="http://schemas.microsoft.com/office/powerpoint/2010/main" val="26946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AD4D93-DBA5-4F1A-BD4F-82F59705F59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92573" y="618114"/>
            <a:ext cx="9605393" cy="5405991"/>
          </a:xfrm>
        </p:spPr>
      </p:pic>
    </p:spTree>
    <p:extLst>
      <p:ext uri="{BB962C8B-B14F-4D97-AF65-F5344CB8AC3E}">
        <p14:creationId xmlns:p14="http://schemas.microsoft.com/office/powerpoint/2010/main" val="314689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E650-8951-94D6-7005-BD982724E06D}"/>
              </a:ext>
            </a:extLst>
          </p:cNvPr>
          <p:cNvSpPr>
            <a:spLocks noGrp="1"/>
          </p:cNvSpPr>
          <p:nvPr>
            <p:ph type="title"/>
          </p:nvPr>
        </p:nvSpPr>
        <p:spPr/>
        <p:txBody>
          <a:bodyPr/>
          <a:lstStyle/>
          <a:p>
            <a:r>
              <a:rPr lang="en-US" dirty="0"/>
              <a:t>Sleuth and </a:t>
            </a:r>
            <a:r>
              <a:rPr lang="en-US" dirty="0" err="1"/>
              <a:t>Zipkins</a:t>
            </a:r>
            <a:r>
              <a:rPr lang="en-US" dirty="0"/>
              <a:t>:</a:t>
            </a:r>
            <a:endParaRPr lang="en-IN" dirty="0"/>
          </a:p>
        </p:txBody>
      </p:sp>
      <p:sp>
        <p:nvSpPr>
          <p:cNvPr id="3" name="Content Placeholder 2">
            <a:extLst>
              <a:ext uri="{FF2B5EF4-FFF2-40B4-BE49-F238E27FC236}">
                <a16:creationId xmlns:a16="http://schemas.microsoft.com/office/drawing/2014/main" id="{91587351-C2C6-A9AD-DF6F-1D5E2F2BECD8}"/>
              </a:ext>
            </a:extLst>
          </p:cNvPr>
          <p:cNvSpPr>
            <a:spLocks noGrp="1"/>
          </p:cNvSpPr>
          <p:nvPr>
            <p:ph idx="1"/>
          </p:nvPr>
        </p:nvSpPr>
        <p:spPr/>
        <p:txBody>
          <a:bodyPr/>
          <a:lstStyle/>
          <a:p>
            <a:r>
              <a:rPr lang="en-US" sz="2200" b="0" i="0" dirty="0" err="1">
                <a:effectLst/>
              </a:rPr>
              <a:t>Zipkin</a:t>
            </a:r>
            <a:r>
              <a:rPr lang="en-US" sz="2200" b="0" i="0" dirty="0">
                <a:effectLst/>
              </a:rPr>
              <a:t> is a distributed tracing system. It helps gather timing data needed to troubleshoot latency problems in service architectures. Features include both the collection and lookup of this data.</a:t>
            </a:r>
            <a:endParaRPr lang="en-IN" sz="2200" dirty="0"/>
          </a:p>
          <a:p>
            <a:r>
              <a:rPr lang="en-US" sz="2200" b="0" i="0" dirty="0">
                <a:effectLst/>
              </a:rPr>
              <a:t>Sleuth is another tool from the Spring cloud family. It is </a:t>
            </a:r>
            <a:r>
              <a:rPr lang="en-US" sz="2200" i="0" dirty="0">
                <a:effectLst/>
              </a:rPr>
              <a:t>used to generate the </a:t>
            </a:r>
            <a:r>
              <a:rPr lang="en-US" sz="2200" i="1" dirty="0">
                <a:effectLst/>
              </a:rPr>
              <a:t>trace id</a:t>
            </a:r>
            <a:r>
              <a:rPr lang="en-US" sz="2200" i="0" dirty="0">
                <a:effectLst/>
              </a:rPr>
              <a:t>, </a:t>
            </a:r>
            <a:r>
              <a:rPr lang="en-US" sz="2200" i="1" dirty="0">
                <a:effectLst/>
              </a:rPr>
              <a:t>span id</a:t>
            </a:r>
            <a:r>
              <a:rPr lang="en-US" sz="2200" i="0" dirty="0">
                <a:effectLst/>
              </a:rPr>
              <a:t> and add this information to the service calls in the headers and MDC</a:t>
            </a:r>
            <a:r>
              <a:rPr lang="en-US" sz="2200" b="0" i="0" dirty="0">
                <a:effectLst/>
              </a:rPr>
              <a:t>, so that It can be used by tools like </a:t>
            </a:r>
            <a:r>
              <a:rPr lang="en-US" sz="2200" b="0" i="0" dirty="0" err="1">
                <a:effectLst/>
              </a:rPr>
              <a:t>Zipkin</a:t>
            </a:r>
            <a:r>
              <a:rPr lang="en-US" sz="2200" b="0" i="0" dirty="0">
                <a:effectLst/>
              </a:rPr>
              <a:t> and ELK etc. to store, index and process log files.</a:t>
            </a:r>
            <a:endParaRPr lang="en-IN" sz="2200" dirty="0"/>
          </a:p>
          <a:p>
            <a:endParaRPr lang="en-IN" dirty="0"/>
          </a:p>
        </p:txBody>
      </p:sp>
    </p:spTree>
    <p:extLst>
      <p:ext uri="{BB962C8B-B14F-4D97-AF65-F5344CB8AC3E}">
        <p14:creationId xmlns:p14="http://schemas.microsoft.com/office/powerpoint/2010/main" val="7286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E0E4-2365-DB9B-FCA7-258C8BC224AE}"/>
              </a:ext>
            </a:extLst>
          </p:cNvPr>
          <p:cNvSpPr>
            <a:spLocks noGrp="1"/>
          </p:cNvSpPr>
          <p:nvPr>
            <p:ph type="title"/>
          </p:nvPr>
        </p:nvSpPr>
        <p:spPr/>
        <p:txBody>
          <a:bodyPr/>
          <a:lstStyle/>
          <a:p>
            <a:r>
              <a:rPr lang="en-US" dirty="0"/>
              <a:t>Team 4</a:t>
            </a:r>
            <a:endParaRPr lang="en-IN" dirty="0"/>
          </a:p>
        </p:txBody>
      </p:sp>
      <p:graphicFrame>
        <p:nvGraphicFramePr>
          <p:cNvPr id="4" name="Table 4">
            <a:extLst>
              <a:ext uri="{FF2B5EF4-FFF2-40B4-BE49-F238E27FC236}">
                <a16:creationId xmlns:a16="http://schemas.microsoft.com/office/drawing/2014/main" id="{F48553D4-1EBD-A0ED-77BE-C1BDF1B5F811}"/>
              </a:ext>
            </a:extLst>
          </p:cNvPr>
          <p:cNvGraphicFramePr>
            <a:graphicFrameLocks noGrp="1"/>
          </p:cNvGraphicFramePr>
          <p:nvPr>
            <p:ph idx="1"/>
            <p:extLst>
              <p:ext uri="{D42A27DB-BD31-4B8C-83A1-F6EECF244321}">
                <p14:modId xmlns:p14="http://schemas.microsoft.com/office/powerpoint/2010/main" val="645563434"/>
              </p:ext>
            </p:extLst>
          </p:nvPr>
        </p:nvGraphicFramePr>
        <p:xfrm>
          <a:off x="838200" y="1870448"/>
          <a:ext cx="10515600" cy="4079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06047900"/>
                    </a:ext>
                  </a:extLst>
                </a:gridCol>
                <a:gridCol w="5257800">
                  <a:extLst>
                    <a:ext uri="{9D8B030D-6E8A-4147-A177-3AD203B41FA5}">
                      <a16:colId xmlns:a16="http://schemas.microsoft.com/office/drawing/2014/main" val="2842683158"/>
                    </a:ext>
                  </a:extLst>
                </a:gridCol>
              </a:tblGrid>
              <a:tr h="370840">
                <a:tc>
                  <a:txBody>
                    <a:bodyPr/>
                    <a:lstStyle/>
                    <a:p>
                      <a:r>
                        <a:rPr lang="en-US" dirty="0"/>
                        <a:t>Name</a:t>
                      </a:r>
                      <a:endParaRPr lang="en-IN" dirty="0"/>
                    </a:p>
                  </a:txBody>
                  <a:tcPr/>
                </a:tc>
                <a:tc>
                  <a:txBody>
                    <a:bodyPr/>
                    <a:lstStyle/>
                    <a:p>
                      <a:r>
                        <a:rPr lang="en-US" dirty="0"/>
                        <a:t>Employee Id</a:t>
                      </a:r>
                      <a:endParaRPr lang="en-IN" dirty="0"/>
                    </a:p>
                  </a:txBody>
                  <a:tcPr/>
                </a:tc>
                <a:extLst>
                  <a:ext uri="{0D108BD9-81ED-4DB2-BD59-A6C34878D82A}">
                    <a16:rowId xmlns:a16="http://schemas.microsoft.com/office/drawing/2014/main" val="2261744357"/>
                  </a:ext>
                </a:extLst>
              </a:tr>
              <a:tr h="370840">
                <a:tc>
                  <a:txBody>
                    <a:bodyPr/>
                    <a:lstStyle/>
                    <a:p>
                      <a:r>
                        <a:rPr lang="en-US" dirty="0" err="1"/>
                        <a:t>Anupma</a:t>
                      </a:r>
                      <a:r>
                        <a:rPr lang="en-US" dirty="0"/>
                        <a:t> Singh</a:t>
                      </a:r>
                      <a:endParaRPr lang="en-IN" dirty="0"/>
                    </a:p>
                  </a:txBody>
                  <a:tcPr/>
                </a:tc>
                <a:tc>
                  <a:txBody>
                    <a:bodyPr/>
                    <a:lstStyle/>
                    <a:p>
                      <a:r>
                        <a:rPr lang="en-US" dirty="0"/>
                        <a:t>2563223</a:t>
                      </a:r>
                      <a:endParaRPr lang="en-IN" dirty="0"/>
                    </a:p>
                  </a:txBody>
                  <a:tcPr/>
                </a:tc>
                <a:extLst>
                  <a:ext uri="{0D108BD9-81ED-4DB2-BD59-A6C34878D82A}">
                    <a16:rowId xmlns:a16="http://schemas.microsoft.com/office/drawing/2014/main" val="199116828"/>
                  </a:ext>
                </a:extLst>
              </a:tr>
              <a:tr h="370840">
                <a:tc>
                  <a:txBody>
                    <a:bodyPr/>
                    <a:lstStyle/>
                    <a:p>
                      <a:r>
                        <a:rPr lang="en-US" dirty="0"/>
                        <a:t>Amara Jyothi</a:t>
                      </a:r>
                      <a:endParaRPr lang="en-IN" dirty="0"/>
                    </a:p>
                  </a:txBody>
                  <a:tcPr/>
                </a:tc>
                <a:tc>
                  <a:txBody>
                    <a:bodyPr/>
                    <a:lstStyle/>
                    <a:p>
                      <a:r>
                        <a:rPr lang="en-US" dirty="0"/>
                        <a:t>2563249</a:t>
                      </a:r>
                      <a:endParaRPr lang="en-IN" dirty="0"/>
                    </a:p>
                  </a:txBody>
                  <a:tcPr/>
                </a:tc>
                <a:extLst>
                  <a:ext uri="{0D108BD9-81ED-4DB2-BD59-A6C34878D82A}">
                    <a16:rowId xmlns:a16="http://schemas.microsoft.com/office/drawing/2014/main" val="178552137"/>
                  </a:ext>
                </a:extLst>
              </a:tr>
              <a:tr h="370840">
                <a:tc>
                  <a:txBody>
                    <a:bodyPr/>
                    <a:lstStyle/>
                    <a:p>
                      <a:r>
                        <a:rPr lang="en-US" dirty="0"/>
                        <a:t>Sridhar A</a:t>
                      </a:r>
                      <a:endParaRPr lang="en-IN" dirty="0"/>
                    </a:p>
                  </a:txBody>
                  <a:tcPr/>
                </a:tc>
                <a:tc>
                  <a:txBody>
                    <a:bodyPr/>
                    <a:lstStyle/>
                    <a:p>
                      <a:r>
                        <a:rPr lang="en-US" dirty="0"/>
                        <a:t>2563001</a:t>
                      </a:r>
                      <a:endParaRPr lang="en-IN" dirty="0"/>
                    </a:p>
                  </a:txBody>
                  <a:tcPr/>
                </a:tc>
                <a:extLst>
                  <a:ext uri="{0D108BD9-81ED-4DB2-BD59-A6C34878D82A}">
                    <a16:rowId xmlns:a16="http://schemas.microsoft.com/office/drawing/2014/main" val="3170878661"/>
                  </a:ext>
                </a:extLst>
              </a:tr>
              <a:tr h="370840">
                <a:tc>
                  <a:txBody>
                    <a:bodyPr/>
                    <a:lstStyle/>
                    <a:p>
                      <a:r>
                        <a:rPr lang="en-US" dirty="0"/>
                        <a:t>Kunal Chakraborty</a:t>
                      </a:r>
                      <a:endParaRPr lang="en-IN" dirty="0"/>
                    </a:p>
                  </a:txBody>
                  <a:tcPr/>
                </a:tc>
                <a:tc>
                  <a:txBody>
                    <a:bodyPr/>
                    <a:lstStyle/>
                    <a:p>
                      <a:r>
                        <a:rPr lang="en-US" dirty="0"/>
                        <a:t>2563810</a:t>
                      </a:r>
                      <a:endParaRPr lang="en-IN" dirty="0"/>
                    </a:p>
                  </a:txBody>
                  <a:tcPr/>
                </a:tc>
                <a:extLst>
                  <a:ext uri="{0D108BD9-81ED-4DB2-BD59-A6C34878D82A}">
                    <a16:rowId xmlns:a16="http://schemas.microsoft.com/office/drawing/2014/main" val="3071013"/>
                  </a:ext>
                </a:extLst>
              </a:tr>
              <a:tr h="370840">
                <a:tc>
                  <a:txBody>
                    <a:bodyPr/>
                    <a:lstStyle/>
                    <a:p>
                      <a:r>
                        <a:rPr lang="en-US" dirty="0" err="1"/>
                        <a:t>Debarupa</a:t>
                      </a:r>
                      <a:r>
                        <a:rPr lang="en-US" dirty="0"/>
                        <a:t> Paul </a:t>
                      </a:r>
                      <a:endParaRPr lang="en-IN" dirty="0"/>
                    </a:p>
                  </a:txBody>
                  <a:tcPr/>
                </a:tc>
                <a:tc>
                  <a:txBody>
                    <a:bodyPr/>
                    <a:lstStyle/>
                    <a:p>
                      <a:r>
                        <a:rPr lang="en-US" dirty="0"/>
                        <a:t>2562896</a:t>
                      </a:r>
                      <a:endParaRPr lang="en-IN" dirty="0"/>
                    </a:p>
                  </a:txBody>
                  <a:tcPr/>
                </a:tc>
                <a:extLst>
                  <a:ext uri="{0D108BD9-81ED-4DB2-BD59-A6C34878D82A}">
                    <a16:rowId xmlns:a16="http://schemas.microsoft.com/office/drawing/2014/main" val="2135216428"/>
                  </a:ext>
                </a:extLst>
              </a:tr>
              <a:tr h="370840">
                <a:tc>
                  <a:txBody>
                    <a:bodyPr/>
                    <a:lstStyle/>
                    <a:p>
                      <a:r>
                        <a:rPr lang="en-US" dirty="0"/>
                        <a:t>Syed Ariz Haider</a:t>
                      </a:r>
                      <a:endParaRPr lang="en-IN" dirty="0"/>
                    </a:p>
                  </a:txBody>
                  <a:tcPr/>
                </a:tc>
                <a:tc>
                  <a:txBody>
                    <a:bodyPr/>
                    <a:lstStyle/>
                    <a:p>
                      <a:r>
                        <a:rPr lang="en-US" dirty="0"/>
                        <a:t>2563486</a:t>
                      </a:r>
                      <a:endParaRPr lang="en-IN" dirty="0"/>
                    </a:p>
                  </a:txBody>
                  <a:tcPr/>
                </a:tc>
                <a:extLst>
                  <a:ext uri="{0D108BD9-81ED-4DB2-BD59-A6C34878D82A}">
                    <a16:rowId xmlns:a16="http://schemas.microsoft.com/office/drawing/2014/main" val="3380730858"/>
                  </a:ext>
                </a:extLst>
              </a:tr>
              <a:tr h="370840">
                <a:tc>
                  <a:txBody>
                    <a:bodyPr/>
                    <a:lstStyle/>
                    <a:p>
                      <a:r>
                        <a:rPr lang="en-IN" sz="1800" b="0" i="0" kern="1200" dirty="0" err="1">
                          <a:solidFill>
                            <a:schemeClr val="dk1"/>
                          </a:solidFill>
                          <a:effectLst/>
                          <a:latin typeface="+mn-lt"/>
                          <a:ea typeface="+mn-ea"/>
                          <a:cs typeface="+mn-cs"/>
                        </a:rPr>
                        <a:t>Bethamsetty</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Vamsikrishna</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Saisrinivas</a:t>
                      </a:r>
                      <a:endParaRPr lang="en-IN" dirty="0"/>
                    </a:p>
                  </a:txBody>
                  <a:tcPr/>
                </a:tc>
                <a:tc>
                  <a:txBody>
                    <a:bodyPr/>
                    <a:lstStyle/>
                    <a:p>
                      <a:r>
                        <a:rPr lang="en-US" dirty="0"/>
                        <a:t>2563699</a:t>
                      </a:r>
                      <a:endParaRPr lang="en-IN" dirty="0"/>
                    </a:p>
                  </a:txBody>
                  <a:tcPr/>
                </a:tc>
                <a:extLst>
                  <a:ext uri="{0D108BD9-81ED-4DB2-BD59-A6C34878D82A}">
                    <a16:rowId xmlns:a16="http://schemas.microsoft.com/office/drawing/2014/main" val="2571939518"/>
                  </a:ext>
                </a:extLst>
              </a:tr>
              <a:tr h="370840">
                <a:tc>
                  <a:txBody>
                    <a:bodyPr/>
                    <a:lstStyle/>
                    <a:p>
                      <a:r>
                        <a:rPr lang="en-US" dirty="0" err="1"/>
                        <a:t>Prathiba</a:t>
                      </a:r>
                      <a:r>
                        <a:rPr lang="en-US" dirty="0"/>
                        <a:t> K</a:t>
                      </a:r>
                      <a:endParaRPr lang="en-IN" dirty="0"/>
                    </a:p>
                  </a:txBody>
                  <a:tcPr/>
                </a:tc>
                <a:tc>
                  <a:txBody>
                    <a:bodyPr/>
                    <a:lstStyle/>
                    <a:p>
                      <a:r>
                        <a:rPr lang="en-US" dirty="0"/>
                        <a:t>2563126</a:t>
                      </a:r>
                      <a:endParaRPr lang="en-IN" dirty="0"/>
                    </a:p>
                  </a:txBody>
                  <a:tcPr/>
                </a:tc>
                <a:extLst>
                  <a:ext uri="{0D108BD9-81ED-4DB2-BD59-A6C34878D82A}">
                    <a16:rowId xmlns:a16="http://schemas.microsoft.com/office/drawing/2014/main" val="1453795686"/>
                  </a:ext>
                </a:extLst>
              </a:tr>
              <a:tr h="370840">
                <a:tc>
                  <a:txBody>
                    <a:bodyPr/>
                    <a:lstStyle/>
                    <a:p>
                      <a:r>
                        <a:rPr lang="en-US" dirty="0"/>
                        <a:t>Mounika </a:t>
                      </a:r>
                      <a:r>
                        <a:rPr lang="en-US" dirty="0" err="1"/>
                        <a:t>Janamala</a:t>
                      </a:r>
                      <a:endParaRPr lang="en-IN" dirty="0"/>
                    </a:p>
                  </a:txBody>
                  <a:tcPr/>
                </a:tc>
                <a:tc>
                  <a:txBody>
                    <a:bodyPr/>
                    <a:lstStyle/>
                    <a:p>
                      <a:r>
                        <a:rPr lang="en-US" dirty="0"/>
                        <a:t>2564068</a:t>
                      </a:r>
                      <a:endParaRPr lang="en-IN" dirty="0"/>
                    </a:p>
                  </a:txBody>
                  <a:tcPr/>
                </a:tc>
                <a:extLst>
                  <a:ext uri="{0D108BD9-81ED-4DB2-BD59-A6C34878D82A}">
                    <a16:rowId xmlns:a16="http://schemas.microsoft.com/office/drawing/2014/main" val="4054355291"/>
                  </a:ext>
                </a:extLst>
              </a:tr>
              <a:tr h="370840">
                <a:tc>
                  <a:txBody>
                    <a:bodyPr/>
                    <a:lstStyle/>
                    <a:p>
                      <a:r>
                        <a:rPr lang="en-IN" sz="1800" b="0" i="0" kern="1200" dirty="0" err="1">
                          <a:solidFill>
                            <a:schemeClr val="dk1"/>
                          </a:solidFill>
                          <a:effectLst/>
                          <a:latin typeface="+mn-lt"/>
                          <a:ea typeface="+mn-ea"/>
                          <a:cs typeface="+mn-cs"/>
                        </a:rPr>
                        <a:t>Perugu</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Soujanya</a:t>
                      </a:r>
                      <a:endParaRPr lang="en-US" dirty="0"/>
                    </a:p>
                  </a:txBody>
                  <a:tcPr/>
                </a:tc>
                <a:tc>
                  <a:txBody>
                    <a:bodyPr/>
                    <a:lstStyle/>
                    <a:p>
                      <a:r>
                        <a:rPr lang="en-IN" sz="1800" b="0" i="0" kern="1200" dirty="0">
                          <a:solidFill>
                            <a:schemeClr val="dk1"/>
                          </a:solidFill>
                          <a:effectLst/>
                          <a:latin typeface="+mn-lt"/>
                          <a:ea typeface="+mn-ea"/>
                          <a:cs typeface="+mn-cs"/>
                        </a:rPr>
                        <a:t>2564567</a:t>
                      </a:r>
                      <a:endParaRPr lang="en-IN" dirty="0"/>
                    </a:p>
                  </a:txBody>
                  <a:tcPr/>
                </a:tc>
                <a:extLst>
                  <a:ext uri="{0D108BD9-81ED-4DB2-BD59-A6C34878D82A}">
                    <a16:rowId xmlns:a16="http://schemas.microsoft.com/office/drawing/2014/main" val="4249735005"/>
                  </a:ext>
                </a:extLst>
              </a:tr>
            </a:tbl>
          </a:graphicData>
        </a:graphic>
      </p:graphicFrame>
    </p:spTree>
    <p:extLst>
      <p:ext uri="{BB962C8B-B14F-4D97-AF65-F5344CB8AC3E}">
        <p14:creationId xmlns:p14="http://schemas.microsoft.com/office/powerpoint/2010/main" val="3628337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9438DF-010D-4413-9B13-97EB5C2E0DC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83515" y="729842"/>
            <a:ext cx="9781564" cy="5259897"/>
          </a:xfrm>
        </p:spPr>
      </p:pic>
    </p:spTree>
    <p:extLst>
      <p:ext uri="{BB962C8B-B14F-4D97-AF65-F5344CB8AC3E}">
        <p14:creationId xmlns:p14="http://schemas.microsoft.com/office/powerpoint/2010/main" val="251463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D700E9-7244-446B-92A8-39F4270E697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35852" y="693792"/>
            <a:ext cx="9437615" cy="5309627"/>
          </a:xfrm>
        </p:spPr>
      </p:pic>
    </p:spTree>
    <p:extLst>
      <p:ext uri="{BB962C8B-B14F-4D97-AF65-F5344CB8AC3E}">
        <p14:creationId xmlns:p14="http://schemas.microsoft.com/office/powerpoint/2010/main" val="2386742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91CF-CB0D-0877-AAFF-3978CA31F498}"/>
              </a:ext>
            </a:extLst>
          </p:cNvPr>
          <p:cNvSpPr>
            <a:spLocks noGrp="1"/>
          </p:cNvSpPr>
          <p:nvPr>
            <p:ph type="title"/>
          </p:nvPr>
        </p:nvSpPr>
        <p:spPr>
          <a:xfrm>
            <a:off x="913774" y="0"/>
            <a:ext cx="10364451" cy="1596177"/>
          </a:xfrm>
        </p:spPr>
        <p:txBody>
          <a:bodyPr/>
          <a:lstStyle/>
          <a:p>
            <a:r>
              <a:rPr lang="en-US" dirty="0"/>
              <a:t>Admin Module:</a:t>
            </a:r>
            <a:endParaRPr lang="en-IN" dirty="0"/>
          </a:p>
        </p:txBody>
      </p:sp>
      <p:sp>
        <p:nvSpPr>
          <p:cNvPr id="3" name="Content Placeholder 2">
            <a:extLst>
              <a:ext uri="{FF2B5EF4-FFF2-40B4-BE49-F238E27FC236}">
                <a16:creationId xmlns:a16="http://schemas.microsoft.com/office/drawing/2014/main" id="{9BF34A20-0F7B-2A16-2363-FFE5B5D5B2CF}"/>
              </a:ext>
            </a:extLst>
          </p:cNvPr>
          <p:cNvSpPr>
            <a:spLocks noGrp="1"/>
          </p:cNvSpPr>
          <p:nvPr>
            <p:ph idx="1"/>
          </p:nvPr>
        </p:nvSpPr>
        <p:spPr>
          <a:xfrm>
            <a:off x="913773" y="1511416"/>
            <a:ext cx="10364452" cy="4486712"/>
          </a:xfrm>
        </p:spPr>
        <p:txBody>
          <a:bodyPr>
            <a:normAutofit fontScale="25000" lnSpcReduction="20000"/>
          </a:bodyPr>
          <a:lstStyle/>
          <a:p>
            <a:r>
              <a:rPr lang="en-US" sz="8800" b="1" dirty="0">
                <a:ea typeface="Calibri" panose="020F0502020204030204" pitchFamily="34" charset="0"/>
                <a:cs typeface="Calibri" panose="020F0502020204030204" pitchFamily="34" charset="0"/>
              </a:rPr>
              <a:t>Admin login module </a:t>
            </a:r>
            <a:r>
              <a:rPr lang="en-US" sz="8800" dirty="0">
                <a:ea typeface="Calibri" panose="020F0502020204030204" pitchFamily="34" charset="0"/>
                <a:cs typeface="Calibri" panose="020F0502020204030204" pitchFamily="34" charset="0"/>
              </a:rPr>
              <a:t>:  Managing administrative operations related to an 				entity called "Admin."</a:t>
            </a:r>
            <a:r>
              <a:rPr lang="en-IN" sz="8800" dirty="0">
                <a:ea typeface="Calibri" panose="020F0502020204030204" pitchFamily="34" charset="0"/>
                <a:cs typeface="Calibri" panose="020F0502020204030204" pitchFamily="34" charset="0"/>
              </a:rPr>
              <a:t> </a:t>
            </a:r>
            <a:r>
              <a:rPr lang="en-US" sz="8800" dirty="0">
                <a:ea typeface="Calibri" panose="020F0502020204030204" pitchFamily="34" charset="0"/>
                <a:cs typeface="Calibri" panose="020F0502020204030204" pitchFamily="34" charset="0"/>
              </a:rPr>
              <a:t> It handles creating, 					retrieving, and checking admin entities using 					appropriate HTTP endpoints.</a:t>
            </a:r>
            <a:endParaRPr lang="en-IN" sz="8800" dirty="0">
              <a:ea typeface="Calibri" panose="020F0502020204030204" pitchFamily="34" charset="0"/>
              <a:cs typeface="Calibri" panose="020F0502020204030204" pitchFamily="34" charset="0"/>
            </a:endParaRPr>
          </a:p>
          <a:p>
            <a:r>
              <a:rPr lang="en-US" sz="8800" b="1" dirty="0">
                <a:ea typeface="Calibri" panose="020F0502020204030204" pitchFamily="34" charset="0"/>
                <a:cs typeface="Calibri" panose="020F0502020204030204" pitchFamily="34" charset="0"/>
              </a:rPr>
              <a:t>Save Admin</a:t>
            </a:r>
            <a:r>
              <a:rPr lang="en-US" sz="8800" dirty="0">
                <a:ea typeface="Calibri" panose="020F0502020204030204" pitchFamily="34" charset="0"/>
                <a:cs typeface="Calibri" panose="020F0502020204030204" pitchFamily="34" charset="0"/>
              </a:rPr>
              <a:t>:  It is used to save admin details with </a:t>
            </a:r>
            <a:r>
              <a:rPr lang="en-US" sz="8800" dirty="0" err="1">
                <a:ea typeface="Calibri" panose="020F0502020204030204" pitchFamily="34" charset="0"/>
                <a:cs typeface="Calibri" panose="020F0502020204030204" pitchFamily="34" charset="0"/>
              </a:rPr>
              <a:t>admin_id</a:t>
            </a:r>
            <a:r>
              <a:rPr lang="en-US" sz="8800" dirty="0">
                <a:ea typeface="Calibri" panose="020F0502020204030204" pitchFamily="34" charset="0"/>
                <a:cs typeface="Calibri" panose="020F0502020204030204" pitchFamily="34" charset="0"/>
              </a:rPr>
              <a:t> , username , 				Password and hostel details.</a:t>
            </a:r>
          </a:p>
          <a:p>
            <a:r>
              <a:rPr lang="en-US" sz="8800" b="1" dirty="0">
                <a:ea typeface="Calibri" panose="020F0502020204030204" pitchFamily="34" charset="0"/>
                <a:cs typeface="Calibri" panose="020F0502020204030204" pitchFamily="34" charset="0"/>
              </a:rPr>
              <a:t>Get All Admins</a:t>
            </a:r>
            <a:r>
              <a:rPr lang="en-US" sz="8800" dirty="0">
                <a:ea typeface="Calibri" panose="020F0502020204030204" pitchFamily="34" charset="0"/>
                <a:cs typeface="Calibri" panose="020F0502020204030204" pitchFamily="34" charset="0"/>
              </a:rPr>
              <a:t>:  It retrieves a list of all admin.</a:t>
            </a:r>
          </a:p>
          <a:p>
            <a:r>
              <a:rPr lang="en-US" sz="8800" b="1" dirty="0">
                <a:ea typeface="Calibri" panose="020F0502020204030204" pitchFamily="34" charset="0"/>
                <a:cs typeface="Calibri" panose="020F0502020204030204" pitchFamily="34" charset="0"/>
              </a:rPr>
              <a:t>Check Admin Login</a:t>
            </a:r>
            <a:r>
              <a:rPr lang="en-US" sz="8800" dirty="0">
                <a:ea typeface="Calibri" panose="020F0502020204030204" pitchFamily="34" charset="0"/>
                <a:cs typeface="Calibri" panose="020F0502020204030204" pitchFamily="34" charset="0"/>
              </a:rPr>
              <a:t>:  It takes an Admin object in the request body, checks 				    if the provided admin  credentials are valid or not</a:t>
            </a:r>
          </a:p>
          <a:p>
            <a:r>
              <a:rPr lang="en-US" sz="8800" b="1" dirty="0">
                <a:ea typeface="Calibri" panose="020F0502020204030204" pitchFamily="34" charset="0"/>
                <a:cs typeface="Calibri" panose="020F0502020204030204" pitchFamily="34" charset="0"/>
              </a:rPr>
              <a:t>Get Admin by ID</a:t>
            </a:r>
            <a:r>
              <a:rPr lang="en-US" sz="8800" dirty="0">
                <a:ea typeface="Calibri" panose="020F0502020204030204" pitchFamily="34" charset="0"/>
                <a:cs typeface="Calibri" panose="020F0502020204030204" pitchFamily="34" charset="0"/>
              </a:rPr>
              <a:t>:  It takes an admin ID , fetches the corresponding admin </a:t>
            </a:r>
          </a:p>
          <a:p>
            <a:endParaRPr lang="en-US" sz="8800" dirty="0"/>
          </a:p>
          <a:p>
            <a:endParaRPr lang="en-IN" dirty="0"/>
          </a:p>
        </p:txBody>
      </p:sp>
    </p:spTree>
    <p:extLst>
      <p:ext uri="{BB962C8B-B14F-4D97-AF65-F5344CB8AC3E}">
        <p14:creationId xmlns:p14="http://schemas.microsoft.com/office/powerpoint/2010/main" val="239275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2E9427DB-ABD0-4C32-ADAB-CA988E9A7EC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409350" y="662730"/>
            <a:ext cx="9530661" cy="536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53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009055-3703-4C65-9192-B3F5C7A75FF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26129" y="648616"/>
            <a:ext cx="9538282" cy="5366262"/>
          </a:xfrm>
        </p:spPr>
      </p:pic>
    </p:spTree>
    <p:extLst>
      <p:ext uri="{BB962C8B-B14F-4D97-AF65-F5344CB8AC3E}">
        <p14:creationId xmlns:p14="http://schemas.microsoft.com/office/powerpoint/2010/main" val="2630931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13DC-EFAE-DB84-27DB-C0246DCCDEF2}"/>
              </a:ext>
            </a:extLst>
          </p:cNvPr>
          <p:cNvSpPr>
            <a:spLocks noGrp="1"/>
          </p:cNvSpPr>
          <p:nvPr>
            <p:ph type="title"/>
          </p:nvPr>
        </p:nvSpPr>
        <p:spPr>
          <a:xfrm>
            <a:off x="679704" y="28107"/>
            <a:ext cx="10515600" cy="1325563"/>
          </a:xfrm>
        </p:spPr>
        <p:txBody>
          <a:bodyPr/>
          <a:lstStyle/>
          <a:p>
            <a:r>
              <a:rPr lang="en-US" dirty="0"/>
              <a:t>Student Module:</a:t>
            </a:r>
            <a:endParaRPr lang="en-IN" dirty="0"/>
          </a:p>
        </p:txBody>
      </p:sp>
      <p:sp>
        <p:nvSpPr>
          <p:cNvPr id="3" name="Content Placeholder 2">
            <a:extLst>
              <a:ext uri="{FF2B5EF4-FFF2-40B4-BE49-F238E27FC236}">
                <a16:creationId xmlns:a16="http://schemas.microsoft.com/office/drawing/2014/main" id="{70E60351-D7B3-BFA8-D053-146ECB297317}"/>
              </a:ext>
            </a:extLst>
          </p:cNvPr>
          <p:cNvSpPr>
            <a:spLocks noGrp="1"/>
          </p:cNvSpPr>
          <p:nvPr>
            <p:ph idx="1"/>
          </p:nvPr>
        </p:nvSpPr>
        <p:spPr>
          <a:xfrm>
            <a:off x="838200" y="1046052"/>
            <a:ext cx="10515600" cy="5602223"/>
          </a:xfrm>
        </p:spPr>
        <p:txBody>
          <a:bodyPr>
            <a:normAutofit fontScale="32500" lnSpcReduction="20000"/>
          </a:bodyPr>
          <a:lstStyle/>
          <a:p>
            <a:pPr marL="0" marR="0" lvl="0" indent="0" algn="l" rtl="0">
              <a:spcBef>
                <a:spcPts val="0"/>
              </a:spcBef>
              <a:spcAft>
                <a:spcPts val="0"/>
              </a:spcAft>
              <a:buClr>
                <a:schemeClr val="lt1"/>
              </a:buClr>
              <a:buSzPts val="1800"/>
              <a:buNone/>
            </a:pPr>
            <a:r>
              <a:rPr lang="en-US" sz="5900" b="1" dirty="0">
                <a:ea typeface="Calibri" panose="020F0502020204030204" pitchFamily="34" charset="0"/>
                <a:cs typeface="Calibri" panose="020F0502020204030204" pitchFamily="34" charset="0"/>
                <a:sym typeface="Corbel"/>
              </a:rPr>
              <a:t>Student module:</a:t>
            </a:r>
            <a:r>
              <a:rPr lang="en-US" sz="5900" dirty="0">
                <a:ea typeface="Calibri" panose="020F0502020204030204" pitchFamily="34" charset="0"/>
                <a:cs typeface="Calibri" panose="020F0502020204030204" pitchFamily="34" charset="0"/>
                <a:sym typeface="Corbel"/>
              </a:rPr>
              <a:t>  Managing administrative operations related to an entity called “Student."</a:t>
            </a:r>
            <a:r>
              <a:rPr lang="en-US" sz="5900" dirty="0">
                <a:ea typeface="Calibri" panose="020F0502020204030204" pitchFamily="34" charset="0"/>
                <a:cs typeface="Calibri" panose="020F0502020204030204" pitchFamily="34" charset="0"/>
                <a:sym typeface="Calibri"/>
              </a:rPr>
              <a:t> </a:t>
            </a:r>
            <a:r>
              <a:rPr lang="en-US" sz="5900" dirty="0">
                <a:ea typeface="Calibri" panose="020F0502020204030204" pitchFamily="34" charset="0"/>
                <a:cs typeface="Calibri" panose="020F0502020204030204" pitchFamily="34" charset="0"/>
                <a:sym typeface="Corbel"/>
              </a:rPr>
              <a:t> It handles creating, retrieving, and checking student entities using appropriate HTTP endpoints.</a:t>
            </a:r>
            <a:endParaRPr lang="en-US" sz="5900" dirty="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Save Student</a:t>
            </a:r>
            <a:r>
              <a:rPr lang="en-US" sz="5900" dirty="0">
                <a:ea typeface="Calibri" panose="020F0502020204030204" pitchFamily="34" charset="0"/>
                <a:cs typeface="Calibri" panose="020F0502020204030204" pitchFamily="34" charset="0"/>
                <a:sym typeface="Corbel"/>
              </a:rPr>
              <a:t>:  It is used to save student details with </a:t>
            </a:r>
            <a:r>
              <a:rPr lang="en-US" sz="5900" dirty="0" err="1">
                <a:ea typeface="Calibri" panose="020F0502020204030204" pitchFamily="34" charset="0"/>
                <a:cs typeface="Calibri" panose="020F0502020204030204" pitchFamily="34" charset="0"/>
                <a:sym typeface="Corbel"/>
              </a:rPr>
              <a:t>rollnumber</a:t>
            </a:r>
            <a:r>
              <a:rPr lang="en-US" sz="5900" dirty="0">
                <a:ea typeface="Calibri" panose="020F0502020204030204" pitchFamily="34" charset="0"/>
                <a:cs typeface="Calibri" panose="020F0502020204030204" pitchFamily="34" charset="0"/>
                <a:sym typeface="Corbel"/>
              </a:rPr>
              <a:t>, name, password, floor, and hostel details.</a:t>
            </a:r>
            <a:endParaRPr lang="en-US" sz="5900" dirty="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Get All Student</a:t>
            </a:r>
            <a:r>
              <a:rPr lang="en-US" sz="5900" dirty="0">
                <a:ea typeface="Calibri" panose="020F0502020204030204" pitchFamily="34" charset="0"/>
                <a:cs typeface="Calibri" panose="020F0502020204030204" pitchFamily="34" charset="0"/>
                <a:sym typeface="Corbel"/>
              </a:rPr>
              <a:t>:  It retrieves a list of all students.</a:t>
            </a:r>
            <a:endParaRPr lang="en-US" sz="5900" dirty="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Check Student Login</a:t>
            </a:r>
            <a:r>
              <a:rPr lang="en-US" sz="5900" dirty="0">
                <a:ea typeface="Calibri" panose="020F0502020204030204" pitchFamily="34" charset="0"/>
                <a:cs typeface="Calibri" panose="020F0502020204030204" pitchFamily="34" charset="0"/>
                <a:sym typeface="Corbel"/>
              </a:rPr>
              <a:t>: It takes a Student object in the request body, checks if the provided student credentials are valid or not</a:t>
            </a:r>
            <a:endParaRPr lang="en-US" sz="5900" dirty="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Get Student by ID</a:t>
            </a:r>
            <a:r>
              <a:rPr lang="en-US" sz="5900" dirty="0">
                <a:ea typeface="Calibri" panose="020F0502020204030204" pitchFamily="34" charset="0"/>
                <a:cs typeface="Calibri" panose="020F0502020204030204" pitchFamily="34" charset="0"/>
                <a:sym typeface="Corbel"/>
              </a:rPr>
              <a:t>: It takes a student </a:t>
            </a:r>
            <a:r>
              <a:rPr lang="en-US" sz="5900" dirty="0" err="1">
                <a:ea typeface="Calibri" panose="020F0502020204030204" pitchFamily="34" charset="0"/>
                <a:cs typeface="Calibri" panose="020F0502020204030204" pitchFamily="34" charset="0"/>
                <a:sym typeface="Corbel"/>
              </a:rPr>
              <a:t>rollnumber</a:t>
            </a:r>
            <a:r>
              <a:rPr lang="en-US" sz="5900" dirty="0">
                <a:ea typeface="Calibri" panose="020F0502020204030204" pitchFamily="34" charset="0"/>
                <a:cs typeface="Calibri" panose="020F0502020204030204" pitchFamily="34" charset="0"/>
                <a:sym typeface="Corbel"/>
              </a:rPr>
              <a:t> , and fetches the corresponding student.</a:t>
            </a: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Change Password of the Student</a:t>
            </a:r>
            <a:r>
              <a:rPr lang="en-US" sz="5900" dirty="0">
                <a:ea typeface="Calibri" panose="020F0502020204030204" pitchFamily="34" charset="0"/>
                <a:cs typeface="Calibri" panose="020F0502020204030204" pitchFamily="34" charset="0"/>
                <a:sym typeface="Corbel"/>
              </a:rPr>
              <a:t>: It is used to change the password of a student.</a:t>
            </a:r>
          </a:p>
          <a:p>
            <a:pPr marL="0" marR="0" lvl="0" indent="0" algn="l" rtl="0">
              <a:spcBef>
                <a:spcPts val="0"/>
              </a:spcBef>
              <a:spcAft>
                <a:spcPts val="0"/>
              </a:spcAft>
              <a:buNone/>
            </a:pPr>
            <a:endParaRPr lang="en-US" sz="5900" dirty="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5900" b="1" dirty="0">
                <a:ea typeface="Calibri" panose="020F0502020204030204" pitchFamily="34" charset="0"/>
                <a:cs typeface="Calibri" panose="020F0502020204030204" pitchFamily="34" charset="0"/>
                <a:sym typeface="Corbel"/>
              </a:rPr>
              <a:t>Update Student profile: </a:t>
            </a:r>
            <a:r>
              <a:rPr lang="en-US" sz="5900" dirty="0">
                <a:ea typeface="Calibri" panose="020F0502020204030204" pitchFamily="34" charset="0"/>
                <a:cs typeface="Calibri" panose="020F0502020204030204" pitchFamily="34" charset="0"/>
                <a:sym typeface="Corbel"/>
              </a:rPr>
              <a:t>it is used to update the student profile.</a:t>
            </a:r>
          </a:p>
          <a:p>
            <a:endParaRPr lang="en-IN" dirty="0"/>
          </a:p>
        </p:txBody>
      </p:sp>
    </p:spTree>
    <p:extLst>
      <p:ext uri="{BB962C8B-B14F-4D97-AF65-F5344CB8AC3E}">
        <p14:creationId xmlns:p14="http://schemas.microsoft.com/office/powerpoint/2010/main" val="50193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5D112-D0CA-8D10-8078-84411EEC1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88" y="704675"/>
            <a:ext cx="9658525" cy="5344653"/>
          </a:xfrm>
          <a:prstGeom prst="rect">
            <a:avLst/>
          </a:prstGeom>
        </p:spPr>
      </p:pic>
    </p:spTree>
    <p:extLst>
      <p:ext uri="{BB962C8B-B14F-4D97-AF65-F5344CB8AC3E}">
        <p14:creationId xmlns:p14="http://schemas.microsoft.com/office/powerpoint/2010/main" val="132535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B864FB-BB05-AE86-5D31-8FB9EFD16A7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09215" y="708055"/>
            <a:ext cx="9789420" cy="5281684"/>
          </a:xfrm>
        </p:spPr>
      </p:pic>
    </p:spTree>
    <p:extLst>
      <p:ext uri="{BB962C8B-B14F-4D97-AF65-F5344CB8AC3E}">
        <p14:creationId xmlns:p14="http://schemas.microsoft.com/office/powerpoint/2010/main" val="3701837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0E3FC-CC4B-64B5-66E8-0F4D2C720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451" y="654341"/>
            <a:ext cx="9679960" cy="5341905"/>
          </a:xfrm>
          <a:prstGeom prst="rect">
            <a:avLst/>
          </a:prstGeom>
        </p:spPr>
      </p:pic>
    </p:spTree>
    <p:extLst>
      <p:ext uri="{BB962C8B-B14F-4D97-AF65-F5344CB8AC3E}">
        <p14:creationId xmlns:p14="http://schemas.microsoft.com/office/powerpoint/2010/main" val="3491481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F2EDD-3C59-8983-582E-CE4EA1CC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683" y="688616"/>
            <a:ext cx="9664118" cy="5297843"/>
          </a:xfrm>
          <a:prstGeom prst="rect">
            <a:avLst/>
          </a:prstGeom>
        </p:spPr>
      </p:pic>
    </p:spTree>
    <p:extLst>
      <p:ext uri="{BB962C8B-B14F-4D97-AF65-F5344CB8AC3E}">
        <p14:creationId xmlns:p14="http://schemas.microsoft.com/office/powerpoint/2010/main" val="47846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3B79-D84F-5EE3-A3BE-A070F326646E}"/>
              </a:ext>
            </a:extLst>
          </p:cNvPr>
          <p:cNvSpPr>
            <a:spLocks noGrp="1"/>
          </p:cNvSpPr>
          <p:nvPr>
            <p:ph type="title"/>
          </p:nvPr>
        </p:nvSpPr>
        <p:spPr/>
        <p:txBody>
          <a:bodyPr/>
          <a:lstStyle/>
          <a:p>
            <a:r>
              <a:rPr lang="en-US" dirty="0"/>
              <a:t>House Keeper Scheduling System</a:t>
            </a:r>
            <a:endParaRPr lang="en-IN" dirty="0"/>
          </a:p>
        </p:txBody>
      </p:sp>
      <p:sp>
        <p:nvSpPr>
          <p:cNvPr id="3" name="Content Placeholder 2">
            <a:extLst>
              <a:ext uri="{FF2B5EF4-FFF2-40B4-BE49-F238E27FC236}">
                <a16:creationId xmlns:a16="http://schemas.microsoft.com/office/drawing/2014/main" id="{28A6574F-0698-7BE2-BC19-4630FE9F29B1}"/>
              </a:ext>
            </a:extLst>
          </p:cNvPr>
          <p:cNvSpPr>
            <a:spLocks noGrp="1"/>
          </p:cNvSpPr>
          <p:nvPr>
            <p:ph idx="1"/>
          </p:nvPr>
        </p:nvSpPr>
        <p:spPr/>
        <p:txBody>
          <a:bodyPr>
            <a:normAutofit lnSpcReduction="10000"/>
          </a:bodyPr>
          <a:lstStyle/>
          <a:p>
            <a:pPr algn="just"/>
            <a:r>
              <a:rPr lang="en-US" sz="2200" dirty="0"/>
              <a:t>The HOUSEKEEPER SCHEDULING SYSTEM is designed to ensure timely room cleaning for hostel students. </a:t>
            </a:r>
          </a:p>
          <a:p>
            <a:pPr algn="just"/>
            <a:r>
              <a:rPr lang="en-US" sz="2200" dirty="0"/>
              <a:t>Admin selects housekeepers, assigns specific requests from students, and can register new housekeepers based on floor no. </a:t>
            </a:r>
          </a:p>
          <a:p>
            <a:pPr algn="just"/>
            <a:r>
              <a:rPr lang="en-US" sz="2200" dirty="0"/>
              <a:t>The system manages housekeeper details, including name, hostel, floor, </a:t>
            </a:r>
            <a:r>
              <a:rPr lang="en-US" sz="2200" dirty="0" err="1"/>
              <a:t>rooms_cleaned</a:t>
            </a:r>
            <a:r>
              <a:rPr lang="en-US" sz="2200" dirty="0"/>
              <a:t>, and feedback. </a:t>
            </a:r>
          </a:p>
          <a:p>
            <a:pPr algn="just"/>
            <a:r>
              <a:rPr lang="en-US" sz="2200" dirty="0"/>
              <a:t>It also maintains user feedback and request status, enhancing efficiency and communication within the hostel environment.</a:t>
            </a:r>
            <a:endParaRPr lang="en-IN" sz="2200" dirty="0"/>
          </a:p>
          <a:p>
            <a:endParaRPr lang="en-IN" dirty="0"/>
          </a:p>
        </p:txBody>
      </p:sp>
    </p:spTree>
    <p:extLst>
      <p:ext uri="{BB962C8B-B14F-4D97-AF65-F5344CB8AC3E}">
        <p14:creationId xmlns:p14="http://schemas.microsoft.com/office/powerpoint/2010/main" val="421004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BB33D-559B-598F-2141-BF2EA758C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574" y="666432"/>
            <a:ext cx="9485322" cy="5306529"/>
          </a:xfrm>
          <a:prstGeom prst="rect">
            <a:avLst/>
          </a:prstGeom>
        </p:spPr>
      </p:pic>
    </p:spTree>
    <p:extLst>
      <p:ext uri="{BB962C8B-B14F-4D97-AF65-F5344CB8AC3E}">
        <p14:creationId xmlns:p14="http://schemas.microsoft.com/office/powerpoint/2010/main" val="298879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577D9-1B7D-4AB5-ACB5-9B76F9C39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83" y="671119"/>
            <a:ext cx="9655728" cy="5343788"/>
          </a:xfrm>
          <a:prstGeom prst="rect">
            <a:avLst/>
          </a:prstGeom>
        </p:spPr>
      </p:pic>
    </p:spTree>
    <p:extLst>
      <p:ext uri="{BB962C8B-B14F-4D97-AF65-F5344CB8AC3E}">
        <p14:creationId xmlns:p14="http://schemas.microsoft.com/office/powerpoint/2010/main" val="538007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9BB6-A3CD-A7EA-BBF8-C962C8243A32}"/>
              </a:ext>
            </a:extLst>
          </p:cNvPr>
          <p:cNvSpPr>
            <a:spLocks noGrp="1"/>
          </p:cNvSpPr>
          <p:nvPr>
            <p:ph type="title"/>
          </p:nvPr>
        </p:nvSpPr>
        <p:spPr/>
        <p:txBody>
          <a:bodyPr/>
          <a:lstStyle/>
          <a:p>
            <a:r>
              <a:rPr lang="en-US" dirty="0"/>
              <a:t>Worker Module:</a:t>
            </a:r>
            <a:endParaRPr lang="en-IN" dirty="0"/>
          </a:p>
        </p:txBody>
      </p:sp>
      <p:sp>
        <p:nvSpPr>
          <p:cNvPr id="3" name="Content Placeholder 2">
            <a:extLst>
              <a:ext uri="{FF2B5EF4-FFF2-40B4-BE49-F238E27FC236}">
                <a16:creationId xmlns:a16="http://schemas.microsoft.com/office/drawing/2014/main" id="{6554EEC8-6FBA-9ACB-3F4F-08EEE3131D84}"/>
              </a:ext>
            </a:extLst>
          </p:cNvPr>
          <p:cNvSpPr>
            <a:spLocks noGrp="1"/>
          </p:cNvSpPr>
          <p:nvPr>
            <p:ph idx="1"/>
          </p:nvPr>
        </p:nvSpPr>
        <p:spPr/>
        <p:txBody>
          <a:bodyPr>
            <a:normAutofit/>
          </a:bodyPr>
          <a:lstStyle/>
          <a:p>
            <a:pPr>
              <a:lnSpc>
                <a:spcPct val="200000"/>
              </a:lnSpc>
              <a:buFont typeface="Wingdings" panose="05000000000000000000" pitchFamily="2" charset="2"/>
              <a:buChar char="§"/>
            </a:pPr>
            <a:r>
              <a:rPr lang="en-IN" sz="2200" b="1" dirty="0">
                <a:ea typeface="Calibri" panose="020F0502020204030204" pitchFamily="34" charset="0"/>
                <a:cs typeface="Calibri" panose="020F0502020204030204" pitchFamily="34" charset="0"/>
              </a:rPr>
              <a:t>Register housekeeper</a:t>
            </a:r>
            <a:r>
              <a:rPr lang="en-IN" sz="2200" dirty="0">
                <a:ea typeface="Calibri" panose="020F0502020204030204" pitchFamily="34" charset="0"/>
                <a:cs typeface="Calibri" panose="020F0502020204030204" pitchFamily="34" charset="0"/>
              </a:rPr>
              <a:t>: It is used to save the housekeeper details.</a:t>
            </a:r>
          </a:p>
          <a:p>
            <a:pPr>
              <a:lnSpc>
                <a:spcPct val="200000"/>
              </a:lnSpc>
              <a:buFont typeface="Wingdings" panose="05000000000000000000" pitchFamily="2" charset="2"/>
              <a:buChar char="§"/>
            </a:pPr>
            <a:r>
              <a:rPr lang="en-IN" sz="2200" b="1" dirty="0">
                <a:ea typeface="Calibri" panose="020F0502020204030204" pitchFamily="34" charset="0"/>
                <a:cs typeface="Calibri" panose="020F0502020204030204" pitchFamily="34" charset="0"/>
              </a:rPr>
              <a:t>Get housekeeper by floor</a:t>
            </a:r>
            <a:r>
              <a:rPr lang="en-IN" sz="2200" dirty="0">
                <a:ea typeface="Calibri" panose="020F0502020204030204" pitchFamily="34" charset="0"/>
                <a:cs typeface="Calibri" panose="020F0502020204030204" pitchFamily="34" charset="0"/>
              </a:rPr>
              <a:t>: It is used to get the housekeeper by floor no and hostel.</a:t>
            </a:r>
          </a:p>
          <a:p>
            <a:pPr>
              <a:lnSpc>
                <a:spcPct val="200000"/>
              </a:lnSpc>
              <a:buFont typeface="Wingdings" panose="05000000000000000000" pitchFamily="2" charset="2"/>
              <a:buChar char="§"/>
            </a:pPr>
            <a:r>
              <a:rPr lang="en-IN" sz="2200" b="1" dirty="0">
                <a:ea typeface="Calibri" panose="020F0502020204030204" pitchFamily="34" charset="0"/>
                <a:cs typeface="Calibri" panose="020F0502020204030204" pitchFamily="34" charset="0"/>
              </a:rPr>
              <a:t>Get housekeeper by ID </a:t>
            </a:r>
            <a:r>
              <a:rPr lang="en-IN" sz="2200" dirty="0">
                <a:ea typeface="Calibri" panose="020F0502020204030204" pitchFamily="34" charset="0"/>
                <a:cs typeface="Calibri" panose="020F0502020204030204" pitchFamily="34" charset="0"/>
              </a:rPr>
              <a:t>: It is used to find housekeeper by ID</a:t>
            </a:r>
          </a:p>
          <a:p>
            <a:endParaRPr lang="en-IN" dirty="0"/>
          </a:p>
        </p:txBody>
      </p:sp>
    </p:spTree>
    <p:extLst>
      <p:ext uri="{BB962C8B-B14F-4D97-AF65-F5344CB8AC3E}">
        <p14:creationId xmlns:p14="http://schemas.microsoft.com/office/powerpoint/2010/main" val="33731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20C0A3-9900-4C7B-A24F-860B1966099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51296" y="764519"/>
            <a:ext cx="9555059" cy="5202972"/>
          </a:xfrm>
        </p:spPr>
      </p:pic>
    </p:spTree>
    <p:extLst>
      <p:ext uri="{BB962C8B-B14F-4D97-AF65-F5344CB8AC3E}">
        <p14:creationId xmlns:p14="http://schemas.microsoft.com/office/powerpoint/2010/main" val="3698483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3B4FEA-E341-4042-9B3F-0BE43F33ED7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74304" y="679507"/>
            <a:ext cx="9443391" cy="5312877"/>
          </a:xfrm>
        </p:spPr>
      </p:pic>
    </p:spTree>
    <p:extLst>
      <p:ext uri="{BB962C8B-B14F-4D97-AF65-F5344CB8AC3E}">
        <p14:creationId xmlns:p14="http://schemas.microsoft.com/office/powerpoint/2010/main" val="301966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E75C53-3604-4C9A-A4C8-4915770A072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24794" y="682054"/>
            <a:ext cx="9513114" cy="5352103"/>
          </a:xfrm>
        </p:spPr>
      </p:pic>
    </p:spTree>
    <p:extLst>
      <p:ext uri="{BB962C8B-B14F-4D97-AF65-F5344CB8AC3E}">
        <p14:creationId xmlns:p14="http://schemas.microsoft.com/office/powerpoint/2010/main" val="218196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BDE4-DA81-9335-8097-A9A07FE94EAB}"/>
              </a:ext>
            </a:extLst>
          </p:cNvPr>
          <p:cNvSpPr>
            <a:spLocks noGrp="1"/>
          </p:cNvSpPr>
          <p:nvPr>
            <p:ph type="title"/>
          </p:nvPr>
        </p:nvSpPr>
        <p:spPr/>
        <p:txBody>
          <a:bodyPr/>
          <a:lstStyle/>
          <a:p>
            <a:r>
              <a:rPr lang="en-US" dirty="0"/>
              <a:t>Clean Request Module:</a:t>
            </a:r>
            <a:endParaRPr lang="en-IN" dirty="0"/>
          </a:p>
        </p:txBody>
      </p:sp>
      <p:sp>
        <p:nvSpPr>
          <p:cNvPr id="3" name="Content Placeholder 2">
            <a:extLst>
              <a:ext uri="{FF2B5EF4-FFF2-40B4-BE49-F238E27FC236}">
                <a16:creationId xmlns:a16="http://schemas.microsoft.com/office/drawing/2014/main" id="{805F756B-C841-2BAF-35D6-FFE7B5686DB9}"/>
              </a:ext>
            </a:extLst>
          </p:cNvPr>
          <p:cNvSpPr>
            <a:spLocks noGrp="1"/>
          </p:cNvSpPr>
          <p:nvPr>
            <p:ph idx="1"/>
          </p:nvPr>
        </p:nvSpPr>
        <p:spPr>
          <a:xfrm>
            <a:off x="913775" y="2367093"/>
            <a:ext cx="10364452" cy="3941428"/>
          </a:xfrm>
        </p:spPr>
        <p:txBody>
          <a:bodyPr>
            <a:normAutofit fontScale="70000" lnSpcReduction="20000"/>
          </a:bodyPr>
          <a:lstStyle/>
          <a:p>
            <a:r>
              <a:rPr lang="en-IN" sz="3100" b="1" dirty="0">
                <a:solidFill>
                  <a:schemeClr val="tx1"/>
                </a:solidFill>
                <a:ea typeface="Calibri" panose="020F0502020204030204" pitchFamily="34" charset="0"/>
                <a:cs typeface="Calibri" panose="020F0502020204030204" pitchFamily="34" charset="0"/>
              </a:rPr>
              <a:t>Submit Cleaning Request.</a:t>
            </a:r>
          </a:p>
          <a:p>
            <a:pPr>
              <a:buFont typeface="Wingdings" panose="05000000000000000000" pitchFamily="2" charset="2"/>
              <a:buChar char="ü"/>
            </a:pPr>
            <a:r>
              <a:rPr lang="en-US" sz="3100" dirty="0">
                <a:solidFill>
                  <a:schemeClr val="tx1"/>
                </a:solidFill>
                <a:ea typeface="Calibri" panose="020F0502020204030204" pitchFamily="34" charset="0"/>
                <a:cs typeface="Calibri" panose="020F0502020204030204" pitchFamily="34" charset="0"/>
              </a:rPr>
              <a:t>When a POST request is made, it links the request with a specific student using their roll number.</a:t>
            </a:r>
            <a:r>
              <a:rPr lang="en-IN" sz="3100" dirty="0">
                <a:solidFill>
                  <a:schemeClr val="tx1"/>
                </a:solidFill>
                <a:ea typeface="Calibri" panose="020F0502020204030204" pitchFamily="34" charset="0"/>
                <a:cs typeface="Calibri" panose="020F0502020204030204" pitchFamily="34" charset="0"/>
              </a:rPr>
              <a:t> </a:t>
            </a:r>
          </a:p>
          <a:p>
            <a:r>
              <a:rPr lang="en-IN" sz="3100" b="1" dirty="0">
                <a:solidFill>
                  <a:schemeClr val="tx1"/>
                </a:solidFill>
                <a:ea typeface="Calibri" panose="020F0502020204030204" pitchFamily="34" charset="0"/>
                <a:cs typeface="Calibri" panose="020F0502020204030204" pitchFamily="34" charset="0"/>
              </a:rPr>
              <a:t>Get Request Count</a:t>
            </a:r>
          </a:p>
          <a:p>
            <a:pPr>
              <a:buFont typeface="Wingdings" panose="05000000000000000000" pitchFamily="2" charset="2"/>
              <a:buChar char="ü"/>
            </a:pPr>
            <a:r>
              <a:rPr lang="en-US" sz="3100" dirty="0">
                <a:solidFill>
                  <a:schemeClr val="tx1"/>
                </a:solidFill>
                <a:ea typeface="Calibri" panose="020F0502020204030204" pitchFamily="34" charset="0"/>
                <a:cs typeface="Calibri" panose="020F0502020204030204" pitchFamily="34" charset="0"/>
              </a:rPr>
              <a:t>Retrieves the number of cleaning requests made by a student based on their roll number.</a:t>
            </a:r>
          </a:p>
          <a:p>
            <a:r>
              <a:rPr lang="en-US" sz="3100" b="1" dirty="0">
                <a:solidFill>
                  <a:schemeClr val="tx1"/>
                </a:solidFill>
                <a:ea typeface="Calibri" panose="020F0502020204030204" pitchFamily="34" charset="0"/>
                <a:cs typeface="Calibri" panose="020F0502020204030204" pitchFamily="34" charset="0"/>
              </a:rPr>
              <a:t>Get Cleaning Requests by Student</a:t>
            </a:r>
          </a:p>
          <a:p>
            <a:pPr>
              <a:buFont typeface="Wingdings" panose="05000000000000000000" pitchFamily="2" charset="2"/>
              <a:buChar char="ü"/>
            </a:pPr>
            <a:r>
              <a:rPr lang="en-US" sz="3100" dirty="0">
                <a:solidFill>
                  <a:schemeClr val="tx1"/>
                </a:solidFill>
                <a:ea typeface="Calibri" panose="020F0502020204030204" pitchFamily="34" charset="0"/>
                <a:cs typeface="Calibri" panose="020F0502020204030204" pitchFamily="34" charset="0"/>
              </a:rPr>
              <a:t>Retrieves a list of all cleaning requests associated with a student based on their roll number</a:t>
            </a:r>
            <a:endParaRPr lang="en-IN" sz="3100" dirty="0">
              <a:solidFill>
                <a:schemeClr val="tx1"/>
              </a:solidFill>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0636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2747-81F0-40A8-4682-D4E63F21387C}"/>
              </a:ext>
            </a:extLst>
          </p:cNvPr>
          <p:cNvSpPr>
            <a:spLocks noGrp="1"/>
          </p:cNvSpPr>
          <p:nvPr>
            <p:ph type="title"/>
          </p:nvPr>
        </p:nvSpPr>
        <p:spPr>
          <a:xfrm>
            <a:off x="762773" y="0"/>
            <a:ext cx="10364451" cy="1596177"/>
          </a:xfrm>
        </p:spPr>
        <p:txBody>
          <a:bodyPr/>
          <a:lstStyle/>
          <a:p>
            <a:r>
              <a:rPr lang="en-US" dirty="0"/>
              <a:t>Contd..</a:t>
            </a:r>
            <a:endParaRPr lang="en-IN" dirty="0"/>
          </a:p>
        </p:txBody>
      </p:sp>
      <p:sp>
        <p:nvSpPr>
          <p:cNvPr id="3" name="Content Placeholder 2">
            <a:extLst>
              <a:ext uri="{FF2B5EF4-FFF2-40B4-BE49-F238E27FC236}">
                <a16:creationId xmlns:a16="http://schemas.microsoft.com/office/drawing/2014/main" id="{32899471-F338-5B21-938E-274C3ED4BE8B}"/>
              </a:ext>
            </a:extLst>
          </p:cNvPr>
          <p:cNvSpPr>
            <a:spLocks noGrp="1"/>
          </p:cNvSpPr>
          <p:nvPr>
            <p:ph idx="1"/>
          </p:nvPr>
        </p:nvSpPr>
        <p:spPr>
          <a:xfrm>
            <a:off x="913774" y="1209413"/>
            <a:ext cx="10364452" cy="5283666"/>
          </a:xfrm>
        </p:spPr>
        <p:txBody>
          <a:bodyPr>
            <a:noAutofit/>
          </a:bodyPr>
          <a:lstStyle/>
          <a:p>
            <a:r>
              <a:rPr lang="en-US" sz="2200" b="1" dirty="0">
                <a:solidFill>
                  <a:schemeClr val="tx1"/>
                </a:solidFill>
                <a:latin typeface="Times New Roman" panose="02020603050405020304" pitchFamily="18" charset="0"/>
                <a:cs typeface="Times New Roman" panose="02020603050405020304" pitchFamily="18" charset="0"/>
              </a:rPr>
              <a:t>Get All Cleaning Requests by Hostel </a:t>
            </a:r>
          </a:p>
          <a:p>
            <a:pPr>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Retrieves a list of all cleaning requests made for a particular hostel.</a:t>
            </a:r>
          </a:p>
          <a:p>
            <a:r>
              <a:rPr lang="en-US" sz="2200" b="1" dirty="0">
                <a:solidFill>
                  <a:schemeClr val="tx1"/>
                </a:solidFill>
                <a:latin typeface="Times New Roman" panose="02020603050405020304" pitchFamily="18" charset="0"/>
                <a:cs typeface="Times New Roman" panose="02020603050405020304" pitchFamily="18" charset="0"/>
              </a:rPr>
              <a:t>Get Cleaning Request Count by Hostel </a:t>
            </a:r>
          </a:p>
          <a:p>
            <a:pPr>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Retrieves the number of cleaning requests made for a specific hostel.</a:t>
            </a:r>
          </a:p>
          <a:p>
            <a:r>
              <a:rPr lang="en-US" sz="2200" b="1" dirty="0">
                <a:solidFill>
                  <a:schemeClr val="tx1"/>
                </a:solidFill>
                <a:latin typeface="Times New Roman" panose="02020603050405020304" pitchFamily="18" charset="0"/>
                <a:cs typeface="Times New Roman" panose="02020603050405020304" pitchFamily="18" charset="0"/>
              </a:rPr>
              <a:t>Get Cleaning Request by ID </a:t>
            </a:r>
          </a:p>
          <a:p>
            <a:pPr>
              <a:buFont typeface="Wingdings" panose="05000000000000000000" pitchFamily="2" charset="2"/>
              <a:buChar char="ü"/>
            </a:pPr>
            <a:r>
              <a:rPr lang="en-US" sz="2200" dirty="0">
                <a:solidFill>
                  <a:schemeClr val="tx1"/>
                </a:solidFill>
                <a:latin typeface="Times New Roman" panose="02020603050405020304" pitchFamily="18" charset="0"/>
                <a:cs typeface="Times New Roman" panose="02020603050405020304" pitchFamily="18" charset="0"/>
              </a:rPr>
              <a:t>Retrieves a cleaning request based on its unique identifier (ID).</a:t>
            </a:r>
          </a:p>
          <a:p>
            <a:r>
              <a:rPr lang="en-US" sz="2200" b="1" dirty="0">
                <a:solidFill>
                  <a:schemeClr val="tx1"/>
                </a:solidFill>
                <a:latin typeface="Times New Roman" panose="02020603050405020304" pitchFamily="18" charset="0"/>
                <a:cs typeface="Times New Roman" panose="02020603050405020304" pitchFamily="18" charset="0"/>
              </a:rPr>
              <a:t>Allot Housekeeper to Cleaning Request </a:t>
            </a:r>
          </a:p>
          <a:p>
            <a:pPr>
              <a:buFont typeface="Wingdings" panose="05000000000000000000" pitchFamily="2" charset="2"/>
              <a:buChar char="ü"/>
            </a:pPr>
            <a:r>
              <a:rPr lang="en-US" sz="2200" dirty="0">
                <a:solidFill>
                  <a:schemeClr val="tx1"/>
                </a:solidFill>
                <a:latin typeface="Times New Roman" panose="02020603050405020304" pitchFamily="18" charset="0"/>
                <a:cs typeface="Times New Roman" panose="02020603050405020304" pitchFamily="18" charset="0"/>
              </a:rPr>
              <a:t>Links a housekeeper (worker) to a cleaning request, marking it as completed</a:t>
            </a:r>
            <a:endParaRPr lang="en-IN" sz="2200" dirty="0"/>
          </a:p>
        </p:txBody>
      </p:sp>
    </p:spTree>
    <p:extLst>
      <p:ext uri="{BB962C8B-B14F-4D97-AF65-F5344CB8AC3E}">
        <p14:creationId xmlns:p14="http://schemas.microsoft.com/office/powerpoint/2010/main" val="2723962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AC5914-6340-416A-AC51-BBFCE8535F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28750" y="695325"/>
            <a:ext cx="9595460" cy="5276849"/>
          </a:xfrm>
        </p:spPr>
      </p:pic>
    </p:spTree>
    <p:extLst>
      <p:ext uri="{BB962C8B-B14F-4D97-AF65-F5344CB8AC3E}">
        <p14:creationId xmlns:p14="http://schemas.microsoft.com/office/powerpoint/2010/main" val="2203510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AC1DA0-E8C0-42FE-B482-DB25AB86A3B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14451" y="768350"/>
            <a:ext cx="9783038" cy="5270500"/>
          </a:xfrm>
        </p:spPr>
      </p:pic>
    </p:spTree>
    <p:extLst>
      <p:ext uri="{BB962C8B-B14F-4D97-AF65-F5344CB8AC3E}">
        <p14:creationId xmlns:p14="http://schemas.microsoft.com/office/powerpoint/2010/main" val="107778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6161-A435-DFCE-5D6B-1D3E241F5CA1}"/>
              </a:ext>
            </a:extLst>
          </p:cNvPr>
          <p:cNvSpPr>
            <a:spLocks noGrp="1"/>
          </p:cNvSpPr>
          <p:nvPr>
            <p:ph type="title"/>
          </p:nvPr>
        </p:nvSpPr>
        <p:spPr/>
        <p:txBody>
          <a:bodyPr/>
          <a:lstStyle/>
          <a:p>
            <a:r>
              <a:rPr lang="en-US" dirty="0"/>
              <a:t>Tools used:</a:t>
            </a:r>
            <a:endParaRPr lang="en-IN" dirty="0"/>
          </a:p>
        </p:txBody>
      </p:sp>
      <p:sp>
        <p:nvSpPr>
          <p:cNvPr id="3" name="Content Placeholder 2">
            <a:extLst>
              <a:ext uri="{FF2B5EF4-FFF2-40B4-BE49-F238E27FC236}">
                <a16:creationId xmlns:a16="http://schemas.microsoft.com/office/drawing/2014/main" id="{A32AAD15-14C6-CB69-8279-5287F555503D}"/>
              </a:ext>
            </a:extLst>
          </p:cNvPr>
          <p:cNvSpPr>
            <a:spLocks noGrp="1"/>
          </p:cNvSpPr>
          <p:nvPr>
            <p:ph idx="1"/>
          </p:nvPr>
        </p:nvSpPr>
        <p:spPr/>
        <p:txBody>
          <a:bodyPr>
            <a:normAutofit/>
          </a:bodyPr>
          <a:lstStyle/>
          <a:p>
            <a:r>
              <a:rPr lang="en-US" sz="2200" b="1" dirty="0"/>
              <a:t>Server-side</a:t>
            </a:r>
            <a:r>
              <a:rPr lang="en-US" sz="2200" dirty="0"/>
              <a:t>: Spring Boot, Spring Cloud, Spring Data 						JPA</a:t>
            </a:r>
          </a:p>
          <a:p>
            <a:r>
              <a:rPr lang="en-US" sz="2200" b="1" dirty="0"/>
              <a:t>Database</a:t>
            </a:r>
            <a:r>
              <a:rPr lang="en-US" sz="2200" dirty="0"/>
              <a:t>: MySQL</a:t>
            </a:r>
          </a:p>
          <a:p>
            <a:r>
              <a:rPr lang="en-US" sz="2200" b="1" dirty="0"/>
              <a:t>Server</a:t>
            </a:r>
            <a:r>
              <a:rPr lang="en-US" sz="2200" dirty="0"/>
              <a:t>: Embedded Tomcat</a:t>
            </a:r>
          </a:p>
          <a:p>
            <a:r>
              <a:rPr lang="en-US" sz="2200" b="1" dirty="0"/>
              <a:t>DevOps</a:t>
            </a:r>
            <a:r>
              <a:rPr lang="en-US" sz="2200" dirty="0"/>
              <a:t>: Docker, Git Hub</a:t>
            </a:r>
          </a:p>
          <a:p>
            <a:r>
              <a:rPr lang="en-US" sz="2200" b="1" dirty="0"/>
              <a:t>Spring Cloud</a:t>
            </a:r>
            <a:r>
              <a:rPr lang="en-US" sz="2200" dirty="0"/>
              <a:t>: Spring Cloud Config, Spring Cloud Netflix Eureka, 				Feign, Resilience4j, Retry, Sleuth and </a:t>
            </a:r>
            <a:r>
              <a:rPr lang="en-US" sz="2200" dirty="0" err="1"/>
              <a:t>Zipkin</a:t>
            </a:r>
            <a:r>
              <a:rPr lang="en-US" sz="2200" dirty="0"/>
              <a:t>.</a:t>
            </a:r>
            <a:endParaRPr lang="en-IN" sz="2200" dirty="0"/>
          </a:p>
        </p:txBody>
      </p:sp>
    </p:spTree>
    <p:extLst>
      <p:ext uri="{BB962C8B-B14F-4D97-AF65-F5344CB8AC3E}">
        <p14:creationId xmlns:p14="http://schemas.microsoft.com/office/powerpoint/2010/main" val="3590987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B7A947-280B-4F76-B3C3-9224788205F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40057" y="715380"/>
            <a:ext cx="9311886" cy="5240803"/>
          </a:xfrm>
        </p:spPr>
      </p:pic>
    </p:spTree>
    <p:extLst>
      <p:ext uri="{BB962C8B-B14F-4D97-AF65-F5344CB8AC3E}">
        <p14:creationId xmlns:p14="http://schemas.microsoft.com/office/powerpoint/2010/main" val="4210374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F5E598-3E03-4141-9113-3F09B67B7AC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18406" y="687897"/>
            <a:ext cx="9394123" cy="5285158"/>
          </a:xfrm>
        </p:spPr>
      </p:pic>
    </p:spTree>
    <p:extLst>
      <p:ext uri="{BB962C8B-B14F-4D97-AF65-F5344CB8AC3E}">
        <p14:creationId xmlns:p14="http://schemas.microsoft.com/office/powerpoint/2010/main" val="3187883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85C00F-9B15-4675-A1EE-635E5A238A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18408" y="671119"/>
            <a:ext cx="9443282" cy="5314754"/>
          </a:xfrm>
        </p:spPr>
      </p:pic>
    </p:spTree>
    <p:extLst>
      <p:ext uri="{BB962C8B-B14F-4D97-AF65-F5344CB8AC3E}">
        <p14:creationId xmlns:p14="http://schemas.microsoft.com/office/powerpoint/2010/main" val="247846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B403-74FB-2204-9E5D-B069AD5526B3}"/>
              </a:ext>
            </a:extLst>
          </p:cNvPr>
          <p:cNvSpPr>
            <a:spLocks noGrp="1"/>
          </p:cNvSpPr>
          <p:nvPr>
            <p:ph type="title"/>
          </p:nvPr>
        </p:nvSpPr>
        <p:spPr/>
        <p:txBody>
          <a:bodyPr/>
          <a:lstStyle/>
          <a:p>
            <a:r>
              <a:rPr lang="en-US" dirty="0"/>
              <a:t>Feedback Module:</a:t>
            </a:r>
            <a:endParaRPr lang="en-IN" dirty="0"/>
          </a:p>
        </p:txBody>
      </p:sp>
      <p:sp>
        <p:nvSpPr>
          <p:cNvPr id="3" name="Content Placeholder 2">
            <a:extLst>
              <a:ext uri="{FF2B5EF4-FFF2-40B4-BE49-F238E27FC236}">
                <a16:creationId xmlns:a16="http://schemas.microsoft.com/office/drawing/2014/main" id="{71F38083-E386-4346-1A53-5526561384B8}"/>
              </a:ext>
            </a:extLst>
          </p:cNvPr>
          <p:cNvSpPr>
            <a:spLocks noGrp="1"/>
          </p:cNvSpPr>
          <p:nvPr>
            <p:ph idx="1"/>
          </p:nvPr>
        </p:nvSpPr>
        <p:spPr>
          <a:xfrm>
            <a:off x="913775" y="2055303"/>
            <a:ext cx="10364452" cy="4681057"/>
          </a:xfrm>
        </p:spPr>
        <p:txBody>
          <a:bodyPr>
            <a:normAutofit fontScale="77500" lnSpcReduction="20000"/>
          </a:bodyPr>
          <a:lstStyle/>
          <a:p>
            <a:r>
              <a:rPr lang="en-US" sz="2800" b="1" dirty="0">
                <a:ea typeface="Calibri" panose="020F0502020204030204" pitchFamily="34" charset="0"/>
                <a:cs typeface="Calibri" panose="020F0502020204030204" pitchFamily="34" charset="0"/>
              </a:rPr>
              <a:t>Submit feedback:</a:t>
            </a:r>
          </a:p>
          <a:p>
            <a:pPr marL="0" indent="0" algn="just">
              <a:buNone/>
            </a:pPr>
            <a:r>
              <a:rPr lang="en-US" sz="2800" b="0" i="0" dirty="0">
                <a:solidFill>
                  <a:schemeClr val="tx1"/>
                </a:solidFill>
                <a:effectLst/>
                <a:ea typeface="Calibri" panose="020F0502020204030204" pitchFamily="34" charset="0"/>
                <a:cs typeface="Calibri" panose="020F0502020204030204" pitchFamily="34" charset="0"/>
              </a:rPr>
              <a:t>This functionality allows a user (presumably a student) to submit feedback for a specific clean request. </a:t>
            </a:r>
          </a:p>
          <a:p>
            <a:pPr algn="just"/>
            <a:r>
              <a:rPr lang="en-US" sz="2800" b="1" i="0" dirty="0">
                <a:solidFill>
                  <a:schemeClr val="tx1"/>
                </a:solidFill>
                <a:effectLst/>
                <a:ea typeface="Calibri" panose="020F0502020204030204" pitchFamily="34" charset="0"/>
                <a:cs typeface="Calibri" panose="020F0502020204030204" pitchFamily="34" charset="0"/>
              </a:rPr>
              <a:t>Get Feedback Count for a Hostel:</a:t>
            </a:r>
            <a:r>
              <a:rPr lang="en-US" sz="2800" dirty="0">
                <a:solidFill>
                  <a:schemeClr val="tx1"/>
                </a:solidFill>
                <a:ea typeface="Calibri" panose="020F0502020204030204" pitchFamily="34" charset="0"/>
                <a:cs typeface="Calibri" panose="020F0502020204030204" pitchFamily="34" charset="0"/>
              </a:rPr>
              <a:t> </a:t>
            </a:r>
          </a:p>
          <a:p>
            <a:pPr marL="0" indent="0" algn="just">
              <a:buNone/>
            </a:pPr>
            <a:r>
              <a:rPr lang="en-US" sz="2800" b="0" i="0" dirty="0">
                <a:solidFill>
                  <a:schemeClr val="tx1"/>
                </a:solidFill>
                <a:effectLst/>
                <a:ea typeface="Calibri" panose="020F0502020204030204" pitchFamily="34" charset="0"/>
                <a:cs typeface="Calibri" panose="020F0502020204030204" pitchFamily="34" charset="0"/>
              </a:rPr>
              <a:t>This functionality retrieves the count of feedback submissions for a specific hostel. </a:t>
            </a:r>
          </a:p>
          <a:p>
            <a:r>
              <a:rPr lang="en-US" sz="2800" b="1" i="0" dirty="0">
                <a:solidFill>
                  <a:schemeClr val="tx1"/>
                </a:solidFill>
                <a:effectLst/>
                <a:ea typeface="Calibri" panose="020F0502020204030204" pitchFamily="34" charset="0"/>
                <a:cs typeface="Calibri" panose="020F0502020204030204" pitchFamily="34" charset="0"/>
              </a:rPr>
              <a:t>Get Feedback Count by Student Roll Number: </a:t>
            </a:r>
          </a:p>
          <a:p>
            <a:pPr marL="0" indent="0" algn="just">
              <a:buNone/>
            </a:pPr>
            <a:r>
              <a:rPr lang="en-US" sz="2800" b="0" i="0" dirty="0">
                <a:solidFill>
                  <a:schemeClr val="tx1"/>
                </a:solidFill>
                <a:effectLst/>
                <a:ea typeface="Calibri" panose="020F0502020204030204" pitchFamily="34" charset="0"/>
                <a:cs typeface="Calibri" panose="020F0502020204030204" pitchFamily="34" charset="0"/>
              </a:rPr>
              <a:t>This functionality retrieves the count of feedback submissions for a specific student using their roll number.</a:t>
            </a:r>
            <a:endParaRPr lang="en-US" sz="2800" b="1" dirty="0">
              <a:solidFill>
                <a:schemeClr val="tx1"/>
              </a:solidFill>
              <a:ea typeface="Calibri" panose="020F0502020204030204" pitchFamily="34" charset="0"/>
              <a:cs typeface="Calibri" panose="020F0502020204030204" pitchFamily="34" charset="0"/>
            </a:endParaRPr>
          </a:p>
          <a:p>
            <a:r>
              <a:rPr lang="en-US" sz="2800" b="1" i="0" dirty="0">
                <a:solidFill>
                  <a:schemeClr val="tx1"/>
                </a:solidFill>
                <a:effectLst/>
                <a:ea typeface="Calibri" panose="020F0502020204030204" pitchFamily="34" charset="0"/>
                <a:cs typeface="Calibri" panose="020F0502020204030204" pitchFamily="34" charset="0"/>
              </a:rPr>
              <a:t>Get All Feedback for a Hostel: </a:t>
            </a:r>
          </a:p>
          <a:p>
            <a:pPr marL="0" indent="0" algn="just">
              <a:buNone/>
            </a:pPr>
            <a:r>
              <a:rPr lang="en-US" sz="2800" b="0" i="0" dirty="0">
                <a:solidFill>
                  <a:schemeClr val="tx1"/>
                </a:solidFill>
                <a:effectLst/>
                <a:ea typeface="Calibri" panose="020F0502020204030204" pitchFamily="34" charset="0"/>
                <a:cs typeface="Calibri" panose="020F0502020204030204" pitchFamily="34" charset="0"/>
              </a:rPr>
              <a:t>This functionality retrieves all feedback submissions for a specific hostel.</a:t>
            </a:r>
            <a:r>
              <a:rPr lang="en-US" sz="2800" b="1" dirty="0">
                <a:solidFill>
                  <a:schemeClr val="tx1"/>
                </a:solidFill>
                <a:ea typeface="Calibri" panose="020F0502020204030204" pitchFamily="34" charset="0"/>
                <a:cs typeface="Calibri" panose="020F0502020204030204" pitchFamily="34" charset="0"/>
              </a:rPr>
              <a:t> </a:t>
            </a:r>
            <a:endParaRPr lang="en-IN" sz="2800" b="1" dirty="0">
              <a:solidFill>
                <a:schemeClr val="tx1"/>
              </a:solidFill>
              <a:ea typeface="Calibri" panose="020F0502020204030204" pitchFamily="34" charset="0"/>
              <a:cs typeface="Calibri" panose="020F0502020204030204" pitchFamily="34" charset="0"/>
            </a:endParaRPr>
          </a:p>
          <a:p>
            <a:endParaRPr lang="en-IN" b="1" dirty="0"/>
          </a:p>
        </p:txBody>
      </p:sp>
    </p:spTree>
    <p:extLst>
      <p:ext uri="{BB962C8B-B14F-4D97-AF65-F5344CB8AC3E}">
        <p14:creationId xmlns:p14="http://schemas.microsoft.com/office/powerpoint/2010/main" val="181389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932F3E-C62F-4C58-A455-641ACBBDA2D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55240" y="612396"/>
            <a:ext cx="9481519" cy="5331896"/>
          </a:xfrm>
        </p:spPr>
      </p:pic>
    </p:spTree>
    <p:extLst>
      <p:ext uri="{BB962C8B-B14F-4D97-AF65-F5344CB8AC3E}">
        <p14:creationId xmlns:p14="http://schemas.microsoft.com/office/powerpoint/2010/main" val="3002352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0D941D-EC54-4494-AFF2-B67AEABE44A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86224" y="721453"/>
            <a:ext cx="9535574" cy="5362293"/>
          </a:xfrm>
        </p:spPr>
      </p:pic>
    </p:spTree>
    <p:extLst>
      <p:ext uri="{BB962C8B-B14F-4D97-AF65-F5344CB8AC3E}">
        <p14:creationId xmlns:p14="http://schemas.microsoft.com/office/powerpoint/2010/main" val="4125900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1F0FF3-A3B3-479C-90EC-51A4C83C2BA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26796" y="677733"/>
            <a:ext cx="9412448" cy="5291125"/>
          </a:xfrm>
        </p:spPr>
      </p:pic>
    </p:spTree>
    <p:extLst>
      <p:ext uri="{BB962C8B-B14F-4D97-AF65-F5344CB8AC3E}">
        <p14:creationId xmlns:p14="http://schemas.microsoft.com/office/powerpoint/2010/main" val="888388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DA929E-31F3-4042-9F65-83B184703F9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00960" y="700587"/>
            <a:ext cx="9487949" cy="5335512"/>
          </a:xfrm>
        </p:spPr>
      </p:pic>
    </p:spTree>
    <p:extLst>
      <p:ext uri="{BB962C8B-B14F-4D97-AF65-F5344CB8AC3E}">
        <p14:creationId xmlns:p14="http://schemas.microsoft.com/office/powerpoint/2010/main" val="723578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07FC-EE71-96E2-BADA-23C3336E28BE}"/>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4E01765A-F924-745E-66C7-A2EED3682FEE}"/>
              </a:ext>
            </a:extLst>
          </p:cNvPr>
          <p:cNvSpPr>
            <a:spLocks noGrp="1"/>
          </p:cNvSpPr>
          <p:nvPr>
            <p:ph idx="1"/>
          </p:nvPr>
        </p:nvSpPr>
        <p:spPr/>
        <p:txBody>
          <a:bodyPr>
            <a:normAutofit/>
          </a:bodyPr>
          <a:lstStyle/>
          <a:p>
            <a:pPr lvl="0" algn="just"/>
            <a:r>
              <a:rPr lang="en-US" sz="2200" dirty="0">
                <a:ea typeface="Cambria" panose="02040503050406030204" pitchFamily="18" charset="0"/>
                <a:cs typeface="Times New Roman" pitchFamily="18" charset="0"/>
              </a:rPr>
              <a:t>This system is very easy to understand and user friendly.</a:t>
            </a:r>
            <a:endParaRPr lang="en-IN" sz="2200" dirty="0">
              <a:ea typeface="Cambria" panose="02040503050406030204" pitchFamily="18" charset="0"/>
              <a:cs typeface="Times New Roman" pitchFamily="18" charset="0"/>
            </a:endParaRPr>
          </a:p>
          <a:p>
            <a:pPr lvl="0" algn="just"/>
            <a:r>
              <a:rPr lang="en-US" sz="2200" dirty="0">
                <a:ea typeface="Cambria" panose="02040503050406030204" pitchFamily="18" charset="0"/>
                <a:cs typeface="Times New Roman" pitchFamily="18" charset="0"/>
              </a:rPr>
              <a:t> Student and Housekeeper are connected with each other on one system.</a:t>
            </a:r>
            <a:endParaRPr lang="en-IN" sz="2200" dirty="0">
              <a:ea typeface="Cambria" panose="02040503050406030204" pitchFamily="18" charset="0"/>
              <a:cs typeface="Times New Roman" pitchFamily="18" charset="0"/>
            </a:endParaRPr>
          </a:p>
          <a:p>
            <a:pPr lvl="0" algn="just"/>
            <a:r>
              <a:rPr lang="en-US" sz="2200" dirty="0">
                <a:ea typeface="Cambria" panose="02040503050406030204" pitchFamily="18" charset="0"/>
                <a:cs typeface="Times New Roman" pitchFamily="18" charset="0"/>
              </a:rPr>
              <a:t>This system is saving the time for student and hostel warden too.</a:t>
            </a:r>
            <a:endParaRPr lang="en-IN" sz="2200" dirty="0">
              <a:ea typeface="Cambria" panose="02040503050406030204" pitchFamily="18" charset="0"/>
              <a:cs typeface="Times New Roman" pitchFamily="18" charset="0"/>
            </a:endParaRPr>
          </a:p>
          <a:p>
            <a:pPr lvl="0" algn="just"/>
            <a:r>
              <a:rPr lang="en-US" sz="2200" dirty="0">
                <a:ea typeface="Cambria" panose="02040503050406030204" pitchFamily="18" charset="0"/>
                <a:cs typeface="Times New Roman" pitchFamily="18" charset="0"/>
              </a:rPr>
              <a:t>In this system user can connect any time whenever he/she wants.</a:t>
            </a:r>
            <a:endParaRPr lang="en-IN" sz="2200" dirty="0">
              <a:ea typeface="Cambria" panose="02040503050406030204" pitchFamily="18" charset="0"/>
              <a:cs typeface="Times New Roman" pitchFamily="18" charset="0"/>
            </a:endParaRPr>
          </a:p>
          <a:p>
            <a:endParaRPr lang="en-IN" dirty="0"/>
          </a:p>
        </p:txBody>
      </p:sp>
    </p:spTree>
    <p:extLst>
      <p:ext uri="{BB962C8B-B14F-4D97-AF65-F5344CB8AC3E}">
        <p14:creationId xmlns:p14="http://schemas.microsoft.com/office/powerpoint/2010/main" val="3145386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867E-7BF0-705A-4EAA-9B6095868E50}"/>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E04B5C7E-C5BF-B9AC-E55E-0AB35512A938}"/>
              </a:ext>
            </a:extLst>
          </p:cNvPr>
          <p:cNvSpPr>
            <a:spLocks noGrp="1"/>
          </p:cNvSpPr>
          <p:nvPr>
            <p:ph idx="1"/>
          </p:nvPr>
        </p:nvSpPr>
        <p:spPr/>
        <p:txBody>
          <a:bodyPr>
            <a:normAutofit/>
          </a:bodyPr>
          <a:lstStyle/>
          <a:p>
            <a:r>
              <a:rPr lang="en-IN" sz="2200" dirty="0">
                <a:cs typeface="Calibri" panose="020F0502020204030204" pitchFamily="34" charset="0"/>
              </a:rPr>
              <a:t>This is a simple user-friendly application developed for hostel students.</a:t>
            </a:r>
          </a:p>
          <a:p>
            <a:r>
              <a:rPr lang="en-IN" sz="2200" dirty="0">
                <a:cs typeface="Calibri" panose="020F0502020204030204" pitchFamily="34" charset="0"/>
              </a:rPr>
              <a:t>This makes work very simple for both students and admin.</a:t>
            </a:r>
          </a:p>
          <a:p>
            <a:r>
              <a:rPr lang="en-IN" sz="2200" dirty="0">
                <a:cs typeface="Calibri" panose="020F0502020204030204" pitchFamily="34" charset="0"/>
              </a:rPr>
              <a:t>The student can send clean request when he wishes and the admin can allot housekeeper accordingly.</a:t>
            </a:r>
          </a:p>
          <a:p>
            <a:r>
              <a:rPr lang="en-IN" sz="2200" dirty="0">
                <a:cs typeface="Calibri" panose="020F0502020204030204" pitchFamily="34" charset="0"/>
              </a:rPr>
              <a:t>We have developed it simple as it is for students and admin for a particular hostel .</a:t>
            </a:r>
          </a:p>
          <a:p>
            <a:endParaRPr lang="en-IN" dirty="0"/>
          </a:p>
        </p:txBody>
      </p:sp>
    </p:spTree>
    <p:extLst>
      <p:ext uri="{BB962C8B-B14F-4D97-AF65-F5344CB8AC3E}">
        <p14:creationId xmlns:p14="http://schemas.microsoft.com/office/powerpoint/2010/main" val="227829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CD87-C5D7-AE72-76DB-1C25C8E67DFF}"/>
              </a:ext>
            </a:extLst>
          </p:cNvPr>
          <p:cNvSpPr>
            <a:spLocks noGrp="1"/>
          </p:cNvSpPr>
          <p:nvPr>
            <p:ph type="title"/>
          </p:nvPr>
        </p:nvSpPr>
        <p:spPr>
          <a:xfrm>
            <a:off x="913773" y="430446"/>
            <a:ext cx="10364451" cy="1596177"/>
          </a:xfrm>
        </p:spPr>
        <p:txBody>
          <a:bodyPr/>
          <a:lstStyle/>
          <a:p>
            <a:r>
              <a:rPr lang="en-US" dirty="0"/>
              <a:t>ER Diagram:</a:t>
            </a:r>
            <a:endParaRPr lang="en-IN" dirty="0"/>
          </a:p>
        </p:txBody>
      </p:sp>
      <p:pic>
        <p:nvPicPr>
          <p:cNvPr id="5" name="Content Placeholder 4">
            <a:extLst>
              <a:ext uri="{FF2B5EF4-FFF2-40B4-BE49-F238E27FC236}">
                <a16:creationId xmlns:a16="http://schemas.microsoft.com/office/drawing/2014/main" id="{F5206C3C-EAD1-2BD9-661F-AEB2D34B6D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301" y="2026623"/>
            <a:ext cx="9907397" cy="4563576"/>
          </a:xfrm>
        </p:spPr>
      </p:pic>
    </p:spTree>
    <p:extLst>
      <p:ext uri="{BB962C8B-B14F-4D97-AF65-F5344CB8AC3E}">
        <p14:creationId xmlns:p14="http://schemas.microsoft.com/office/powerpoint/2010/main" val="3034819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meaning of Turquoise">
            <a:extLst>
              <a:ext uri="{FF2B5EF4-FFF2-40B4-BE49-F238E27FC236}">
                <a16:creationId xmlns:a16="http://schemas.microsoft.com/office/drawing/2014/main" id="{40CC4BEE-4250-4394-B46C-7DC701762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553672"/>
            <a:ext cx="11422063" cy="5922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96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0378-9F32-0B56-3E6C-CDAFDE06EC82}"/>
              </a:ext>
            </a:extLst>
          </p:cNvPr>
          <p:cNvSpPr>
            <a:spLocks noGrp="1"/>
          </p:cNvSpPr>
          <p:nvPr>
            <p:ph type="title"/>
          </p:nvPr>
        </p:nvSpPr>
        <p:spPr>
          <a:xfrm>
            <a:off x="913774" y="257071"/>
            <a:ext cx="10364451" cy="1596177"/>
          </a:xfrm>
        </p:spPr>
        <p:txBody>
          <a:bodyPr/>
          <a:lstStyle/>
          <a:p>
            <a:r>
              <a:rPr lang="en-US" dirty="0"/>
              <a:t>Spring boot  Architecture:</a:t>
            </a:r>
            <a:endParaRPr lang="en-IN" dirty="0"/>
          </a:p>
        </p:txBody>
      </p:sp>
      <p:pic>
        <p:nvPicPr>
          <p:cNvPr id="4" name="Google Shape;547;p42">
            <a:extLst>
              <a:ext uri="{FF2B5EF4-FFF2-40B4-BE49-F238E27FC236}">
                <a16:creationId xmlns:a16="http://schemas.microsoft.com/office/drawing/2014/main" id="{BD7CDBF9-C027-AE20-5961-060E0B591A03}"/>
              </a:ext>
            </a:extLst>
          </p:cNvPr>
          <p:cNvPicPr preferRelativeResize="0">
            <a:picLocks noGrp="1"/>
          </p:cNvPicPr>
          <p:nvPr>
            <p:ph idx="1"/>
          </p:nvPr>
        </p:nvPicPr>
        <p:blipFill>
          <a:blip r:embed="rId2">
            <a:alphaModFix/>
          </a:blip>
          <a:stretch>
            <a:fillRect/>
          </a:stretch>
        </p:blipFill>
        <p:spPr>
          <a:xfrm>
            <a:off x="1409350" y="1853248"/>
            <a:ext cx="8900720" cy="4552034"/>
          </a:xfrm>
          <a:prstGeom prst="roundRect">
            <a:avLst>
              <a:gd name="adj" fmla="val 16667"/>
            </a:avLst>
          </a:prstGeom>
          <a:noFill/>
          <a:ln w="2857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95141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DAFB-38E4-95E1-92E0-17E11D79D1EE}"/>
              </a:ext>
            </a:extLst>
          </p:cNvPr>
          <p:cNvSpPr>
            <a:spLocks noGrp="1"/>
          </p:cNvSpPr>
          <p:nvPr>
            <p:ph type="title"/>
          </p:nvPr>
        </p:nvSpPr>
        <p:spPr>
          <a:xfrm>
            <a:off x="913774" y="211053"/>
            <a:ext cx="10364451" cy="1596177"/>
          </a:xfrm>
        </p:spPr>
        <p:txBody>
          <a:bodyPr/>
          <a:lstStyle/>
          <a:p>
            <a:r>
              <a:rPr lang="en-US" dirty="0"/>
              <a:t>Controller layer:</a:t>
            </a:r>
            <a:endParaRPr lang="en-IN" dirty="0"/>
          </a:p>
        </p:txBody>
      </p:sp>
      <p:pic>
        <p:nvPicPr>
          <p:cNvPr id="4" name="Google Shape;556;p43">
            <a:extLst>
              <a:ext uri="{FF2B5EF4-FFF2-40B4-BE49-F238E27FC236}">
                <a16:creationId xmlns:a16="http://schemas.microsoft.com/office/drawing/2014/main" id="{8769926D-09E0-A046-83EA-B2B06E93A201}"/>
              </a:ext>
            </a:extLst>
          </p:cNvPr>
          <p:cNvPicPr preferRelativeResize="0">
            <a:picLocks noGrp="1"/>
          </p:cNvPicPr>
          <p:nvPr>
            <p:ph idx="1"/>
          </p:nvPr>
        </p:nvPicPr>
        <p:blipFill rotWithShape="1">
          <a:blip r:embed="rId2">
            <a:alphaModFix/>
          </a:blip>
          <a:srcRect l="3437" t="5776" b="2530"/>
          <a:stretch/>
        </p:blipFill>
        <p:spPr>
          <a:xfrm>
            <a:off x="3868244" y="1807230"/>
            <a:ext cx="4970956" cy="4172230"/>
          </a:xfrm>
          <a:prstGeom prst="rect">
            <a:avLst/>
          </a:prstGeom>
          <a:noFill/>
          <a:ln>
            <a:noFill/>
          </a:ln>
        </p:spPr>
      </p:pic>
    </p:spTree>
    <p:extLst>
      <p:ext uri="{BB962C8B-B14F-4D97-AF65-F5344CB8AC3E}">
        <p14:creationId xmlns:p14="http://schemas.microsoft.com/office/powerpoint/2010/main" val="384358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73F4-52AF-98C1-B423-4D3E585BD8BB}"/>
              </a:ext>
            </a:extLst>
          </p:cNvPr>
          <p:cNvSpPr>
            <a:spLocks noGrp="1"/>
          </p:cNvSpPr>
          <p:nvPr>
            <p:ph type="title"/>
          </p:nvPr>
        </p:nvSpPr>
        <p:spPr/>
        <p:txBody>
          <a:bodyPr/>
          <a:lstStyle/>
          <a:p>
            <a:r>
              <a:rPr lang="en-US" dirty="0"/>
              <a:t>Service Layer:</a:t>
            </a:r>
            <a:endParaRPr lang="en-IN" dirty="0"/>
          </a:p>
        </p:txBody>
      </p:sp>
      <p:pic>
        <p:nvPicPr>
          <p:cNvPr id="4" name="Google Shape;564;p44">
            <a:extLst>
              <a:ext uri="{FF2B5EF4-FFF2-40B4-BE49-F238E27FC236}">
                <a16:creationId xmlns:a16="http://schemas.microsoft.com/office/drawing/2014/main" id="{B9ADD7EA-E30F-A29C-6046-146FD22955CD}"/>
              </a:ext>
            </a:extLst>
          </p:cNvPr>
          <p:cNvPicPr preferRelativeResize="0">
            <a:picLocks noGrp="1"/>
          </p:cNvPicPr>
          <p:nvPr>
            <p:ph idx="1"/>
          </p:nvPr>
        </p:nvPicPr>
        <p:blipFill rotWithShape="1">
          <a:blip r:embed="rId2">
            <a:alphaModFix/>
          </a:blip>
          <a:srcRect l="5367" r="11679"/>
          <a:stretch/>
        </p:blipFill>
        <p:spPr>
          <a:xfrm>
            <a:off x="8556123" y="1690688"/>
            <a:ext cx="2000506" cy="4351338"/>
          </a:xfrm>
          <a:prstGeom prst="rect">
            <a:avLst/>
          </a:prstGeom>
          <a:noFill/>
          <a:ln>
            <a:noFill/>
          </a:ln>
        </p:spPr>
      </p:pic>
      <p:sp>
        <p:nvSpPr>
          <p:cNvPr id="7" name="TextBox 6">
            <a:extLst>
              <a:ext uri="{FF2B5EF4-FFF2-40B4-BE49-F238E27FC236}">
                <a16:creationId xmlns:a16="http://schemas.microsoft.com/office/drawing/2014/main" id="{045BAE58-A4B2-6D92-8C82-F195574AC160}"/>
              </a:ext>
            </a:extLst>
          </p:cNvPr>
          <p:cNvSpPr txBox="1"/>
          <p:nvPr/>
        </p:nvSpPr>
        <p:spPr>
          <a:xfrm>
            <a:off x="1117957" y="2943027"/>
            <a:ext cx="6096000" cy="1107996"/>
          </a:xfrm>
          <a:prstGeom prst="rect">
            <a:avLst/>
          </a:prstGeom>
          <a:noFill/>
        </p:spPr>
        <p:txBody>
          <a:bodyPr wrap="square">
            <a:spAutoFit/>
          </a:bodyPr>
          <a:lstStyle/>
          <a:p>
            <a:pPr marL="0" lvl="0" indent="0" algn="just" rtl="0">
              <a:spcBef>
                <a:spcPts val="0"/>
              </a:spcBef>
              <a:spcAft>
                <a:spcPts val="0"/>
              </a:spcAft>
              <a:buNone/>
            </a:pPr>
            <a:r>
              <a:rPr lang="en-US" sz="2200" dirty="0">
                <a:ea typeface="Roboto"/>
                <a:cs typeface="Roboto"/>
                <a:sym typeface="Roboto"/>
              </a:rPr>
              <a:t>A service layer is a layer in an application that facilitates communication between the controller and the persistence layer.</a:t>
            </a:r>
          </a:p>
        </p:txBody>
      </p:sp>
    </p:spTree>
    <p:extLst>
      <p:ext uri="{BB962C8B-B14F-4D97-AF65-F5344CB8AC3E}">
        <p14:creationId xmlns:p14="http://schemas.microsoft.com/office/powerpoint/2010/main" val="402289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D508-1869-6577-7E02-46D7513478B8}"/>
              </a:ext>
            </a:extLst>
          </p:cNvPr>
          <p:cNvSpPr>
            <a:spLocks noGrp="1"/>
          </p:cNvSpPr>
          <p:nvPr>
            <p:ph type="title"/>
          </p:nvPr>
        </p:nvSpPr>
        <p:spPr/>
        <p:txBody>
          <a:bodyPr/>
          <a:lstStyle/>
          <a:p>
            <a:r>
              <a:rPr lang="en-US" dirty="0"/>
              <a:t>Model Layer:</a:t>
            </a:r>
            <a:endParaRPr lang="en-IN" dirty="0"/>
          </a:p>
        </p:txBody>
      </p:sp>
      <p:pic>
        <p:nvPicPr>
          <p:cNvPr id="4" name="Google Shape;569;p45">
            <a:extLst>
              <a:ext uri="{FF2B5EF4-FFF2-40B4-BE49-F238E27FC236}">
                <a16:creationId xmlns:a16="http://schemas.microsoft.com/office/drawing/2014/main" id="{D1B3DA17-F975-E230-0316-85F2B00D4213}"/>
              </a:ext>
            </a:extLst>
          </p:cNvPr>
          <p:cNvPicPr preferRelativeResize="0">
            <a:picLocks noGrp="1"/>
          </p:cNvPicPr>
          <p:nvPr>
            <p:ph idx="1"/>
          </p:nvPr>
        </p:nvPicPr>
        <p:blipFill rotWithShape="1">
          <a:blip r:embed="rId2">
            <a:alphaModFix/>
          </a:blip>
          <a:stretch/>
        </p:blipFill>
        <p:spPr>
          <a:xfrm>
            <a:off x="8362125" y="2075963"/>
            <a:ext cx="3068176" cy="3424237"/>
          </a:xfrm>
          <a:prstGeom prst="rect">
            <a:avLst/>
          </a:prstGeom>
          <a:noFill/>
          <a:ln>
            <a:noFill/>
          </a:ln>
        </p:spPr>
      </p:pic>
      <p:sp>
        <p:nvSpPr>
          <p:cNvPr id="6" name="TextBox 5">
            <a:extLst>
              <a:ext uri="{FF2B5EF4-FFF2-40B4-BE49-F238E27FC236}">
                <a16:creationId xmlns:a16="http://schemas.microsoft.com/office/drawing/2014/main" id="{78D3BF15-1354-7744-BEA4-6AB0C7FB7248}"/>
              </a:ext>
            </a:extLst>
          </p:cNvPr>
          <p:cNvSpPr txBox="1"/>
          <p:nvPr/>
        </p:nvSpPr>
        <p:spPr>
          <a:xfrm>
            <a:off x="1199960" y="3105834"/>
            <a:ext cx="6096000" cy="1107996"/>
          </a:xfrm>
          <a:prstGeom prst="rect">
            <a:avLst/>
          </a:prstGeom>
          <a:noFill/>
        </p:spPr>
        <p:txBody>
          <a:bodyPr wrap="square">
            <a:spAutoFit/>
          </a:bodyPr>
          <a:lstStyle/>
          <a:p>
            <a:pPr marL="0" lvl="0" indent="0" algn="l" rtl="0">
              <a:spcBef>
                <a:spcPts val="0"/>
              </a:spcBef>
              <a:spcAft>
                <a:spcPts val="0"/>
              </a:spcAft>
              <a:buNone/>
            </a:pPr>
            <a:r>
              <a:rPr lang="en-US" sz="2200" dirty="0">
                <a:ea typeface="Roboto"/>
                <a:cs typeface="Roboto"/>
                <a:sym typeface="Roboto"/>
              </a:rPr>
              <a:t>The persistence layer contains all the storage logic and translates business objects from and to database rows</a:t>
            </a:r>
            <a:r>
              <a:rPr lang="en-US" sz="2200" dirty="0">
                <a:solidFill>
                  <a:srgbClr val="333333"/>
                </a:solidFill>
                <a:ea typeface="Roboto"/>
                <a:cs typeface="Roboto"/>
                <a:sym typeface="Roboto"/>
              </a:rPr>
              <a:t>.</a:t>
            </a:r>
            <a:endParaRPr lang="en-US" sz="2200" dirty="0"/>
          </a:p>
        </p:txBody>
      </p:sp>
    </p:spTree>
    <p:extLst>
      <p:ext uri="{BB962C8B-B14F-4D97-AF65-F5344CB8AC3E}">
        <p14:creationId xmlns:p14="http://schemas.microsoft.com/office/powerpoint/2010/main" val="404766300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TM02836342[[fn=Ion]]</Template>
  <TotalTime>148</TotalTime>
  <Words>1278</Words>
  <Application>Microsoft Office PowerPoint</Application>
  <PresentationFormat>Widescreen</PresentationFormat>
  <Paragraphs>137</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 Light</vt:lpstr>
      <vt:lpstr>Times New Roman</vt:lpstr>
      <vt:lpstr>Tw Cen MT</vt:lpstr>
      <vt:lpstr>Wingdings</vt:lpstr>
      <vt:lpstr>Droplet</vt:lpstr>
      <vt:lpstr>House Keeper Scheduling System</vt:lpstr>
      <vt:lpstr>Team 4</vt:lpstr>
      <vt:lpstr>House Keeper Scheduling System</vt:lpstr>
      <vt:lpstr>Tools used:</vt:lpstr>
      <vt:lpstr>ER Diagram:</vt:lpstr>
      <vt:lpstr>Spring boot  Architecture:</vt:lpstr>
      <vt:lpstr>Controller layer:</vt:lpstr>
      <vt:lpstr>Service Layer:</vt:lpstr>
      <vt:lpstr>Model Layer:</vt:lpstr>
      <vt:lpstr>Spring cloud config:</vt:lpstr>
      <vt:lpstr>PowerPoint Presentation</vt:lpstr>
      <vt:lpstr>Eureka:</vt:lpstr>
      <vt:lpstr>PowerPoint Presentation</vt:lpstr>
      <vt:lpstr>Feign Client</vt:lpstr>
      <vt:lpstr>Circuit breaker:</vt:lpstr>
      <vt:lpstr>     Retry</vt:lpstr>
      <vt:lpstr>PowerPoint Presentation</vt:lpstr>
      <vt:lpstr>PowerPoint Presentation</vt:lpstr>
      <vt:lpstr>Sleuth and Zipkins:</vt:lpstr>
      <vt:lpstr>PowerPoint Presentation</vt:lpstr>
      <vt:lpstr>PowerPoint Presentation</vt:lpstr>
      <vt:lpstr>Admin Module:</vt:lpstr>
      <vt:lpstr>PowerPoint Presentation</vt:lpstr>
      <vt:lpstr>PowerPoint Presentation</vt:lpstr>
      <vt:lpstr>Student Module:</vt:lpstr>
      <vt:lpstr>PowerPoint Presentation</vt:lpstr>
      <vt:lpstr>PowerPoint Presentation</vt:lpstr>
      <vt:lpstr>PowerPoint Presentation</vt:lpstr>
      <vt:lpstr>PowerPoint Presentation</vt:lpstr>
      <vt:lpstr>PowerPoint Presentation</vt:lpstr>
      <vt:lpstr>PowerPoint Presentation</vt:lpstr>
      <vt:lpstr>Worker Module:</vt:lpstr>
      <vt:lpstr>PowerPoint Presentation</vt:lpstr>
      <vt:lpstr>PowerPoint Presentation</vt:lpstr>
      <vt:lpstr>PowerPoint Presentation</vt:lpstr>
      <vt:lpstr>Clean Request Module:</vt:lpstr>
      <vt:lpstr>Contd..</vt:lpstr>
      <vt:lpstr>PowerPoint Presentation</vt:lpstr>
      <vt:lpstr>PowerPoint Presentation</vt:lpstr>
      <vt:lpstr>PowerPoint Presentation</vt:lpstr>
      <vt:lpstr>PowerPoint Presentation</vt:lpstr>
      <vt:lpstr>PowerPoint Presentation</vt:lpstr>
      <vt:lpstr>Feedback Module:</vt:lpstr>
      <vt:lpstr>PowerPoint Presentation</vt:lpstr>
      <vt:lpstr>PowerPoint Presentation</vt:lpstr>
      <vt:lpstr>PowerPoint Presentation</vt:lpstr>
      <vt:lpstr>PowerPoint Presentation</vt:lpstr>
      <vt:lpstr>Advantages: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Keeper Scheduling System</dc:title>
  <dc:creator>sridhar a</dc:creator>
  <cp:lastModifiedBy>M J</cp:lastModifiedBy>
  <cp:revision>34</cp:revision>
  <dcterms:created xsi:type="dcterms:W3CDTF">2023-09-11T08:00:17Z</dcterms:created>
  <dcterms:modified xsi:type="dcterms:W3CDTF">2023-09-11T10:32:44Z</dcterms:modified>
</cp:coreProperties>
</file>